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64" r:id="rId3"/>
    <p:sldId id="257" r:id="rId4"/>
    <p:sldId id="258" r:id="rId5"/>
    <p:sldId id="266" r:id="rId6"/>
    <p:sldId id="259" r:id="rId7"/>
    <p:sldId id="261" r:id="rId8"/>
    <p:sldId id="260" r:id="rId9"/>
    <p:sldId id="262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019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065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1399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4517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2525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8312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285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9395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445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4716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7304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7084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0256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3479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32129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948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6019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ABD9B86-8310-4491-B3E9-90F4246A7C6C}" type="datetimeFigureOut">
              <a:rPr lang="pl-PL" smtClean="0"/>
              <a:t>15.02.2023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61093E-99AA-4B40-BA77-5E00B7EA3EE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3720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  <p:sldLayoutId id="2147483866" r:id="rId14"/>
    <p:sldLayoutId id="2147483867" r:id="rId15"/>
    <p:sldLayoutId id="2147483868" r:id="rId16"/>
    <p:sldLayoutId id="214748386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EA528D0-CAC2-A6ED-B0E9-81E04D33EB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1984" y="755781"/>
            <a:ext cx="7166083" cy="2630884"/>
          </a:xfrm>
        </p:spPr>
        <p:txBody>
          <a:bodyPr/>
          <a:lstStyle/>
          <a:p>
            <a:r>
              <a:rPr lang="pl-PL" sz="4400" dirty="0"/>
              <a:t>Dlaczego dobry wybór dalszego kształcenia  jest taki ważny?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517AF181-0402-5C94-BB25-134984A5DA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z="2000" dirty="0"/>
              <a:t>Anna Śniegowska</a:t>
            </a:r>
          </a:p>
          <a:p>
            <a:r>
              <a:rPr lang="pl-PL" sz="2000" dirty="0"/>
              <a:t>        Poradnia </a:t>
            </a:r>
            <a:r>
              <a:rPr lang="pl-PL" sz="2000" dirty="0" err="1"/>
              <a:t>Psychologiczno</a:t>
            </a:r>
            <a:r>
              <a:rPr lang="pl-PL" sz="2000" dirty="0"/>
              <a:t> – Pedagogiczna </a:t>
            </a:r>
            <a:r>
              <a:rPr lang="pl-PL" sz="2000"/>
              <a:t>w Jarosławiu 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788247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1783D16-3A61-D797-C56E-F76014D2A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8B376CF-46BE-F79B-0DE7-CB4BE5FEF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dirty="0"/>
              <a:t>„</a:t>
            </a:r>
            <a:r>
              <a:rPr lang="pl-PL" sz="4800" dirty="0"/>
              <a:t>Dwa duże problemy dorastania to: znalezienie miejsca w społeczeństwie                  i jednocześnie odnalezienie siebie”</a:t>
            </a:r>
            <a:br>
              <a:rPr lang="pl-PL" sz="4800" dirty="0"/>
            </a:br>
            <a:br>
              <a:rPr lang="pl-PL" sz="4800" dirty="0"/>
            </a:br>
            <a:r>
              <a:rPr lang="pl-PL" sz="3200" dirty="0"/>
              <a:t>                                                                  </a:t>
            </a:r>
            <a:r>
              <a:rPr lang="pl-PL" sz="2800" dirty="0">
                <a:solidFill>
                  <a:schemeClr val="tx1"/>
                </a:solidFill>
              </a:rPr>
              <a:t>Bruno </a:t>
            </a:r>
            <a:r>
              <a:rPr lang="pl-PL" sz="2800" dirty="0" err="1">
                <a:solidFill>
                  <a:schemeClr val="tx1"/>
                </a:solidFill>
              </a:rPr>
              <a:t>Bettelheim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818117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78D6F15-7EC8-60B4-B31E-770A1E499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Nastolatek – co charakteryzuje ten okres                  w życiu?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65A2B8A-9C7B-453E-C61E-86E1B66A57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Liczne zmiany: w sferze fizycznej, emocjonalnej, psychicznej, społecznego funkcjonowania;</a:t>
            </a:r>
          </a:p>
          <a:p>
            <a:r>
              <a:rPr lang="pl-PL" dirty="0"/>
              <a:t>kształtowanie tożsamości, poszukiwanie celów;</a:t>
            </a:r>
          </a:p>
          <a:p>
            <a:r>
              <a:rPr lang="pl-PL" dirty="0"/>
              <a:t>czas stabilizowania się poczucia własnej wartości;</a:t>
            </a:r>
          </a:p>
          <a:p>
            <a:r>
              <a:rPr lang="pl-PL" dirty="0"/>
              <a:t>poszukiwanie akceptacji w świecie.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4852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247DDF5-C35A-43A4-C0A0-652793302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Etapy rozwoju i trudności z nimi związane.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5334F56-F72E-0353-97AA-783E966ACC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2400" dirty="0">
                <a:latin typeface="+mj-lt"/>
              </a:rPr>
              <a:t>11-13 lat:  wczesna adolescencja: świadomość psychoseksualna, porównywanie się </a:t>
            </a:r>
            <a:r>
              <a:rPr lang="pl-PL" sz="2400">
                <a:latin typeface="+mj-lt"/>
              </a:rPr>
              <a:t>z rówieśnikami, </a:t>
            </a:r>
            <a:r>
              <a:rPr lang="pl-PL" sz="2400" dirty="0">
                <a:latin typeface="+mj-lt"/>
              </a:rPr>
              <a:t>tworzenie grup jednopłciowych;</a:t>
            </a:r>
          </a:p>
          <a:p>
            <a:r>
              <a:rPr lang="pl-PL" sz="2400" dirty="0">
                <a:latin typeface="+mj-lt"/>
              </a:rPr>
              <a:t>14-17 lat:  lęk o akceptację grupy, ocena własnych postaw                       (najczęściej krytyczna), wybór pomiędzy własną indywidualnością                          a przynależnością grupową; także kwestionowanie autorytetów, brak zaufania do dorosłych, presja, wybór dalszej ścieżki kształcenia;</a:t>
            </a:r>
          </a:p>
          <a:p>
            <a:r>
              <a:rPr lang="pl-PL" sz="2400" dirty="0">
                <a:latin typeface="+mj-lt"/>
              </a:rPr>
              <a:t>18-21 lat: separacja od rodziców, planowanie przyszłości, kariery zawodowej, trwałe związki.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68952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BD9E7EC-6383-17CD-5BF4-3019711DB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Istotne w dorastaniu.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0CA216E-1859-4894-85F3-D22BF830F8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Potrzeba uniezależnienie się od dorosłych;</a:t>
            </a:r>
          </a:p>
          <a:p>
            <a:r>
              <a:rPr lang="pl-PL" dirty="0"/>
              <a:t>silnie przeżywane bodźce;</a:t>
            </a:r>
          </a:p>
          <a:p>
            <a:r>
              <a:rPr lang="pl-PL" dirty="0"/>
              <a:t>napięcie pomiędzy pragnieniem a możliwością;</a:t>
            </a:r>
          </a:p>
          <a:p>
            <a:r>
              <a:rPr lang="pl-PL" dirty="0"/>
              <a:t>potrzeba „ lustra społecznego”;</a:t>
            </a:r>
          </a:p>
          <a:p>
            <a:r>
              <a:rPr lang="pl-PL" dirty="0"/>
              <a:t>czas ważnych wyborów…</a:t>
            </a:r>
          </a:p>
        </p:txBody>
      </p:sp>
    </p:spTree>
    <p:extLst>
      <p:ext uri="{BB962C8B-B14F-4D97-AF65-F5344CB8AC3E}">
        <p14:creationId xmlns:p14="http://schemas.microsoft.com/office/powerpoint/2010/main" val="1100471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A98984-4BB8-EE1E-AC43-27E5E3CBD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Korzyści z dobrze wybranej szkoły.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248D8E4-0878-7EBE-7E84-0E2B70049C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Prawidłowy rozwój kompetencji </a:t>
            </a:r>
            <a:r>
              <a:rPr lang="pl-PL" dirty="0" err="1"/>
              <a:t>emocjonalno</a:t>
            </a:r>
            <a:r>
              <a:rPr lang="pl-PL" dirty="0"/>
              <a:t> – społecznych;</a:t>
            </a:r>
          </a:p>
          <a:p>
            <a:r>
              <a:rPr lang="pl-PL" dirty="0"/>
              <a:t>poczucie wpływu na własne życie;</a:t>
            </a:r>
          </a:p>
          <a:p>
            <a:r>
              <a:rPr lang="pl-PL" dirty="0"/>
              <a:t>prawidłowe zarządzanie emocjami w sytuacji kryzysu;</a:t>
            </a:r>
          </a:p>
          <a:p>
            <a:r>
              <a:rPr lang="pl-PL" dirty="0"/>
              <a:t>umiejętność radzenia sobie ze stresem i frustracją;</a:t>
            </a:r>
          </a:p>
          <a:p>
            <a:r>
              <a:rPr lang="pl-PL" dirty="0"/>
              <a:t>zadowolenie, motywacja do dalszej nauki;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469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93A78F4-543F-10BE-CE4A-288607644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Korzyści z dobrze wybranej szkoły.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26E3929-9D59-629A-3649-682CA115F7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dużo lepsze relacje rówieśnicze;</a:t>
            </a:r>
          </a:p>
          <a:p>
            <a:r>
              <a:rPr lang="pl-PL" dirty="0"/>
              <a:t>łatwość formułowania celów;</a:t>
            </a:r>
          </a:p>
          <a:p>
            <a:r>
              <a:rPr lang="pl-PL" dirty="0"/>
              <a:t>umiejętne projektowanie ścieżki kariery zawodowej;</a:t>
            </a:r>
          </a:p>
          <a:p>
            <a:r>
              <a:rPr lang="pl-PL" dirty="0"/>
              <a:t>pozytywna, stabilna samoocena, poczucie własnej wartości.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0809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7C33592-5CBC-2CAF-782C-5127B7880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Skutki złego wyboru szkoły średniej.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A8289EE-1D1B-D3D0-2BD8-AF9CB00DDC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Poczucie nieadekwatności, brak akceptacji dla miejsca, w którym jestem;</a:t>
            </a:r>
          </a:p>
          <a:p>
            <a:r>
              <a:rPr lang="pl-PL" dirty="0"/>
              <a:t>agresywne, prowokujące  zachowania, wyładowywanie złości na zewnątrz;</a:t>
            </a:r>
          </a:p>
          <a:p>
            <a:r>
              <a:rPr lang="pl-PL" dirty="0"/>
              <a:t>brak motywacji, chęci do dalszego rozwoju;</a:t>
            </a:r>
          </a:p>
          <a:p>
            <a:r>
              <a:rPr lang="pl-PL" dirty="0"/>
              <a:t>nieumiejętność konstruowania planów na przyszłość – „ nie wiem czego chcę”;</a:t>
            </a:r>
          </a:p>
          <a:p>
            <a:r>
              <a:rPr lang="pl-PL" dirty="0"/>
              <a:t>trudności, nawet niewielkie przerastają umiejętności ucznia;</a:t>
            </a:r>
          </a:p>
          <a:p>
            <a:r>
              <a:rPr lang="pl-PL" dirty="0"/>
              <a:t>uczeń wypada z systemu edukacji, nie zdaje matury;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74202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8BE29EF-A70B-EC2C-95F9-411281003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Skutki złego wyboru szkoły średniej.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0460E24-A0B1-1BBB-3D97-FC02518E6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„ stracony czas” – nie pracują w swoim zawodzie;</a:t>
            </a:r>
          </a:p>
          <a:p>
            <a:r>
              <a:rPr lang="pl-PL" dirty="0"/>
              <a:t>konsekwencje dla życia społecznego, partnerskiego;</a:t>
            </a:r>
          </a:p>
          <a:p>
            <a:r>
              <a:rPr lang="pl-PL" dirty="0"/>
              <a:t>konflikty wewnętrzne – złość, frustracja;</a:t>
            </a:r>
          </a:p>
          <a:p>
            <a:r>
              <a:rPr lang="pl-PL" dirty="0"/>
              <a:t>zaburzenia emocjonalne, zaburzenia zachowania, wagary, zagrożenia niedostosowaniem społecznym;</a:t>
            </a:r>
          </a:p>
          <a:p>
            <a:r>
              <a:rPr lang="pl-PL" dirty="0"/>
              <a:t>zaburzenia depresyjne, sięganie po używki, myśli rezygnacyjne, samookaleczenia, myśli i tendencje samobójcze;</a:t>
            </a:r>
          </a:p>
          <a:p>
            <a:r>
              <a:rPr lang="pl-PL" dirty="0"/>
              <a:t>brak motywacji wewnętrznej.</a:t>
            </a:r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20536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87EE9D-4295-EA52-109C-87D504F68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Jak wspierać  bezpieczne dorastanie?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9D819DD-7256-23B0-8116-5A2A264931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146041"/>
            <a:ext cx="9601196" cy="37298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pl-PL" dirty="0"/>
          </a:p>
          <a:p>
            <a:r>
              <a:rPr lang="pl-PL" dirty="0"/>
              <a:t>Wzmacnianie kompetencji emocjonalno-społecznych;</a:t>
            </a:r>
          </a:p>
          <a:p>
            <a:r>
              <a:rPr lang="pl-PL" dirty="0"/>
              <a:t>rozwijanie umiejętności dotyczących podejmowania decyzji, rozwiązywania konfliktów;</a:t>
            </a:r>
          </a:p>
          <a:p>
            <a:r>
              <a:rPr lang="pl-PL" dirty="0"/>
              <a:t>wsparcie umiejętności radzenia sobie ze stresem;</a:t>
            </a:r>
          </a:p>
          <a:p>
            <a:r>
              <a:rPr lang="pl-PL" dirty="0"/>
              <a:t>pomoc w budowaniu poczucia własnej wartości;</a:t>
            </a:r>
          </a:p>
          <a:p>
            <a:r>
              <a:rPr lang="pl-PL" dirty="0"/>
              <a:t>umiejętności związane z planowaniem;</a:t>
            </a:r>
          </a:p>
          <a:p>
            <a:r>
              <a:rPr lang="pl-PL" dirty="0"/>
              <a:t> rozmawianie i słuchanie….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706730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7D39E73-66C4-A576-67A3-9C05F0493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1710EB0-474A-DEE3-0DC9-66C49A797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sz="4000" dirty="0">
                <a:solidFill>
                  <a:schemeClr val="tx1"/>
                </a:solidFill>
              </a:rPr>
              <a:t>Pozwólmy naszym dzieciom dojrzewać do dorosłości. Kiedy będziemy bezpiecznym tłem, wtedy bezpiecznie dorosną”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                                                                                           </a:t>
            </a:r>
            <a:r>
              <a:rPr lang="pl-PL" sz="1800" dirty="0"/>
              <a:t>Iwona Zabielska - Stadnik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181150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zny">
  <a:themeElements>
    <a:clrScheme name="Organiczny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zny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zny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175</TotalTime>
  <Words>454</Words>
  <Application>Microsoft Office PowerPoint</Application>
  <PresentationFormat>Panoramiczny</PresentationFormat>
  <Paragraphs>58</Paragraphs>
  <Slides>11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Organiczny</vt:lpstr>
      <vt:lpstr>Dlaczego dobry wybór dalszego kształcenia  jest taki ważny?</vt:lpstr>
      <vt:lpstr>Prezentacja programu PowerPoint</vt:lpstr>
      <vt:lpstr>Nastolatek – co charakteryzuje ten okres                  w życiu?</vt:lpstr>
      <vt:lpstr>Etapy rozwoju i trudności z nimi związane.</vt:lpstr>
      <vt:lpstr>Istotne w dorastaniu.</vt:lpstr>
      <vt:lpstr>Korzyści z dobrze wybranej szkoły.</vt:lpstr>
      <vt:lpstr>Korzyści z dobrze wybranej szkoły.</vt:lpstr>
      <vt:lpstr>Skutki złego wyboru szkoły średniej.</vt:lpstr>
      <vt:lpstr>Skutki złego wyboru szkoły średniej.</vt:lpstr>
      <vt:lpstr>Jak wspierać  bezpieczne dorastanie?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Dobrze wybrany zawód</dc:title>
  <dc:creator>Anna Śniegowska</dc:creator>
  <cp:lastModifiedBy>Anna Śniegowska</cp:lastModifiedBy>
  <cp:revision>20</cp:revision>
  <dcterms:created xsi:type="dcterms:W3CDTF">2023-01-28T11:36:40Z</dcterms:created>
  <dcterms:modified xsi:type="dcterms:W3CDTF">2023-02-15T17:22:08Z</dcterms:modified>
</cp:coreProperties>
</file>