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8" r:id="rId1"/>
  </p:sldMasterIdLst>
  <p:sldIdLst>
    <p:sldId id="279" r:id="rId2"/>
    <p:sldId id="281" r:id="rId3"/>
    <p:sldId id="286" r:id="rId4"/>
    <p:sldId id="284" r:id="rId5"/>
    <p:sldId id="285" r:id="rId6"/>
    <p:sldId id="297" r:id="rId7"/>
    <p:sldId id="300" r:id="rId8"/>
    <p:sldId id="301" r:id="rId9"/>
    <p:sldId id="292" r:id="rId10"/>
    <p:sldId id="293" r:id="rId11"/>
    <p:sldId id="303" r:id="rId12"/>
    <p:sldId id="295" r:id="rId13"/>
    <p:sldId id="304" r:id="rId14"/>
    <p:sldId id="305" r:id="rId15"/>
    <p:sldId id="306" r:id="rId16"/>
    <p:sldId id="308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47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049markurp\Downloads\Analiza%20ankiet%20(3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049markurp\Downloads\Analiza%20ankiet%20(3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049markurp\Downloads\Analiza%20ankiet%20(3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049markurp\Downloads\Analiza%20ankiet%20(3)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049markurp\Downloads\Analiza%20ankiet%20(3)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049markurp\Downloads\Analiza%20ankiet%20(3)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049markurp\Downloads\Analiza%20ankiet%20(3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'C:\Users\j049markurp\Downloads\[Analiza ankiet wg typu szkoły.xlsx]Arkusz1'!$B$4</c:f>
              <c:strCache>
                <c:ptCount val="1"/>
                <c:pt idx="0">
                  <c:v>klasy ostatniej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szkoły.xlsx]Arkusz1'!$C$3:$E$3</c:f>
              <c:strCache>
                <c:ptCount val="3"/>
                <c:pt idx="0">
                  <c:v>branżowa szkoła I stopnia</c:v>
                </c:pt>
                <c:pt idx="1">
                  <c:v>liceum ogólno-kształcące</c:v>
                </c:pt>
                <c:pt idx="2">
                  <c:v>technikum</c:v>
                </c:pt>
              </c:strCache>
            </c:strRef>
          </c:cat>
          <c:val>
            <c:numRef>
              <c:f>'C:\Users\j049markurp\Downloads\[Analiza ankiet wg typu szkoły.xlsx]Arkusz1'!$C$4:$E$4</c:f>
              <c:numCache>
                <c:formatCode>General</c:formatCode>
                <c:ptCount val="3"/>
                <c:pt idx="0">
                  <c:v>20</c:v>
                </c:pt>
                <c:pt idx="1">
                  <c:v>170</c:v>
                </c:pt>
                <c:pt idx="2">
                  <c:v>235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7DF-4FFA-BCF4-2E3A5696E296}"/>
            </c:ext>
          </c:extLst>
        </c:ser>
        <c:ser>
          <c:idx val="1"/>
          <c:order val="1"/>
          <c:tx>
            <c:strRef>
              <c:f>'C:\Users\j049markurp\Downloads\[Analiza ankiet wg typu szkoły.xlsx]Arkusz1'!$B$5</c:f>
              <c:strCache>
                <c:ptCount val="1"/>
                <c:pt idx="0">
                  <c:v>klasy pierwszej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szkoły.xlsx]Arkusz1'!$C$3:$E$3</c:f>
              <c:strCache>
                <c:ptCount val="3"/>
                <c:pt idx="0">
                  <c:v>branżowa szkoła I stopnia</c:v>
                </c:pt>
                <c:pt idx="1">
                  <c:v>liceum ogólno-kształcące</c:v>
                </c:pt>
                <c:pt idx="2">
                  <c:v>technikum</c:v>
                </c:pt>
              </c:strCache>
            </c:strRef>
          </c:cat>
          <c:val>
            <c:numRef>
              <c:f>'C:\Users\j049markurp\Downloads\[Analiza ankiet wg typu szkoły.xlsx]Arkusz1'!$C$5:$E$5</c:f>
              <c:numCache>
                <c:formatCode>General</c:formatCode>
                <c:ptCount val="3"/>
                <c:pt idx="0">
                  <c:v>165</c:v>
                </c:pt>
                <c:pt idx="1">
                  <c:v>399</c:v>
                </c:pt>
                <c:pt idx="2">
                  <c:v>551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7DF-4FFA-BCF4-2E3A5696E2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241224"/>
        <c:axId val="256238088"/>
      </c:barChart>
      <c:catAx>
        <c:axId val="2562412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6238088"/>
        <c:crosses val="autoZero"/>
        <c:auto val="1"/>
        <c:lblAlgn val="ctr"/>
        <c:lblOffset val="100"/>
        <c:noMultiLvlLbl val="0"/>
      </c:catAx>
      <c:valAx>
        <c:axId val="2562380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24122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'[Analiza ankiet (3).xlsx]KLASA'!$C$59</c:f>
              <c:strCache>
                <c:ptCount val="1"/>
                <c:pt idx="0">
                  <c:v>klasa pierwsza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(3).xlsx]KLASA'!$B$60:$B$75</c:f>
              <c:strCache>
                <c:ptCount val="16"/>
                <c:pt idx="0">
                  <c:v>bliskość miejsca zamieszkania</c:v>
                </c:pt>
                <c:pt idx="1">
                  <c:v>dobra opinia uczniów o szkole</c:v>
                </c:pt>
                <c:pt idx="2">
                  <c:v>namowa koleżanek/kolegów</c:v>
                </c:pt>
                <c:pt idx="3">
                  <c:v>perspektywa pracy po ukończeniu szkoły</c:v>
                </c:pt>
                <c:pt idx="4">
                  <c:v>tradycje rodzinne</c:v>
                </c:pt>
                <c:pt idx="5">
                  <c:v>przyszłe zarobki</c:v>
                </c:pt>
                <c:pt idx="6">
                  <c:v>własne zainteresowania</c:v>
                </c:pt>
                <c:pt idx="7">
                  <c:v>presja rodziny</c:v>
                </c:pt>
                <c:pt idx="8">
                  <c:v>działania promocyjne szkoły</c:v>
                </c:pt>
                <c:pt idx="9">
                  <c:v>dotychczasowe oceny</c:v>
                </c:pt>
                <c:pt idx="10">
                  <c:v>dobra zdawalność na studia</c:v>
                </c:pt>
                <c:pt idx="11">
                  <c:v>klimat szkoły</c:v>
                </c:pt>
                <c:pt idx="12">
                  <c:v>poziom nauczania</c:v>
                </c:pt>
                <c:pt idx="13">
                  <c:v>zmianowość nauki</c:v>
                </c:pt>
                <c:pt idx="14">
                  <c:v>czynniki zdrowotne</c:v>
                </c:pt>
                <c:pt idx="15">
                  <c:v>przypadek</c:v>
                </c:pt>
              </c:strCache>
            </c:strRef>
          </c:cat>
          <c:val>
            <c:numRef>
              <c:f>'[Analiza ankiet (3).xlsx]KLASA'!$C$60:$C$75</c:f>
              <c:numCache>
                <c:formatCode>General</c:formatCode>
                <c:ptCount val="16"/>
                <c:pt idx="0">
                  <c:v>284</c:v>
                </c:pt>
                <c:pt idx="1">
                  <c:v>435</c:v>
                </c:pt>
                <c:pt idx="2">
                  <c:v>133</c:v>
                </c:pt>
                <c:pt idx="3">
                  <c:v>480</c:v>
                </c:pt>
                <c:pt idx="4">
                  <c:v>91</c:v>
                </c:pt>
                <c:pt idx="5">
                  <c:v>398</c:v>
                </c:pt>
                <c:pt idx="6">
                  <c:v>554</c:v>
                </c:pt>
                <c:pt idx="7">
                  <c:v>60</c:v>
                </c:pt>
                <c:pt idx="8">
                  <c:v>80</c:v>
                </c:pt>
                <c:pt idx="9">
                  <c:v>187</c:v>
                </c:pt>
                <c:pt idx="10">
                  <c:v>166</c:v>
                </c:pt>
                <c:pt idx="11">
                  <c:v>355</c:v>
                </c:pt>
                <c:pt idx="12">
                  <c:v>358</c:v>
                </c:pt>
                <c:pt idx="13">
                  <c:v>29</c:v>
                </c:pt>
                <c:pt idx="14">
                  <c:v>20</c:v>
                </c:pt>
                <c:pt idx="15">
                  <c:v>192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65C-4D9D-870F-FDBFCF8057B7}"/>
            </c:ext>
          </c:extLst>
        </c:ser>
        <c:ser>
          <c:idx val="1"/>
          <c:order val="1"/>
          <c:tx>
            <c:strRef>
              <c:f>'[Analiza ankiet (3).xlsx]KLASA'!$D$59</c:f>
              <c:strCache>
                <c:ptCount val="1"/>
                <c:pt idx="0">
                  <c:v>klasa ostatnia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(3).xlsx]KLASA'!$B$60:$B$75</c:f>
              <c:strCache>
                <c:ptCount val="16"/>
                <c:pt idx="0">
                  <c:v>bliskość miejsca zamieszkania</c:v>
                </c:pt>
                <c:pt idx="1">
                  <c:v>dobra opinia uczniów o szkole</c:v>
                </c:pt>
                <c:pt idx="2">
                  <c:v>namowa koleżanek/kolegów</c:v>
                </c:pt>
                <c:pt idx="3">
                  <c:v>perspektywa pracy po ukończeniu szkoły</c:v>
                </c:pt>
                <c:pt idx="4">
                  <c:v>tradycje rodzinne</c:v>
                </c:pt>
                <c:pt idx="5">
                  <c:v>przyszłe zarobki</c:v>
                </c:pt>
                <c:pt idx="6">
                  <c:v>własne zainteresowania</c:v>
                </c:pt>
                <c:pt idx="7">
                  <c:v>presja rodziny</c:v>
                </c:pt>
                <c:pt idx="8">
                  <c:v>działania promocyjne szkoły</c:v>
                </c:pt>
                <c:pt idx="9">
                  <c:v>dotychczasowe oceny</c:v>
                </c:pt>
                <c:pt idx="10">
                  <c:v>dobra zdawalność na studia</c:v>
                </c:pt>
                <c:pt idx="11">
                  <c:v>klimat szkoły</c:v>
                </c:pt>
                <c:pt idx="12">
                  <c:v>poziom nauczania</c:v>
                </c:pt>
                <c:pt idx="13">
                  <c:v>zmianowość nauki</c:v>
                </c:pt>
                <c:pt idx="14">
                  <c:v>czynniki zdrowotne</c:v>
                </c:pt>
                <c:pt idx="15">
                  <c:v>przypadek</c:v>
                </c:pt>
              </c:strCache>
            </c:strRef>
          </c:cat>
          <c:val>
            <c:numRef>
              <c:f>'[Analiza ankiet (3).xlsx]KLASA'!$D$60:$D$75</c:f>
              <c:numCache>
                <c:formatCode>General</c:formatCode>
                <c:ptCount val="16"/>
                <c:pt idx="0">
                  <c:v>128</c:v>
                </c:pt>
                <c:pt idx="1">
                  <c:v>119</c:v>
                </c:pt>
                <c:pt idx="2">
                  <c:v>77</c:v>
                </c:pt>
                <c:pt idx="3">
                  <c:v>111</c:v>
                </c:pt>
                <c:pt idx="4">
                  <c:v>29</c:v>
                </c:pt>
                <c:pt idx="5">
                  <c:v>55</c:v>
                </c:pt>
                <c:pt idx="6">
                  <c:v>141</c:v>
                </c:pt>
                <c:pt idx="7">
                  <c:v>34</c:v>
                </c:pt>
                <c:pt idx="8">
                  <c:v>54</c:v>
                </c:pt>
                <c:pt idx="9">
                  <c:v>61</c:v>
                </c:pt>
                <c:pt idx="10">
                  <c:v>43</c:v>
                </c:pt>
                <c:pt idx="11">
                  <c:v>87</c:v>
                </c:pt>
                <c:pt idx="12">
                  <c:v>86</c:v>
                </c:pt>
                <c:pt idx="13">
                  <c:v>19</c:v>
                </c:pt>
                <c:pt idx="14">
                  <c:v>7</c:v>
                </c:pt>
                <c:pt idx="15">
                  <c:v>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65C-4D9D-870F-FDBFCF8057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234560"/>
        <c:axId val="256238480"/>
      </c:barChart>
      <c:catAx>
        <c:axId val="2562345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6238480"/>
        <c:crosses val="autoZero"/>
        <c:auto val="1"/>
        <c:lblAlgn val="ctr"/>
        <c:lblOffset val="100"/>
        <c:noMultiLvlLbl val="0"/>
      </c:catAx>
      <c:valAx>
        <c:axId val="2562384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2345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accent2">
        <a:lumMod val="20000"/>
        <a:lumOff val="80000"/>
      </a:schemeClr>
    </a:solidFill>
    <a:ln>
      <a:solidFill>
        <a:schemeClr val="tx1">
          <a:lumMod val="65000"/>
          <a:lumOff val="35000"/>
        </a:schemeClr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'[Analiza ankiet (3).xlsx]KLASA'!$C$158</c:f>
              <c:strCache>
                <c:ptCount val="1"/>
                <c:pt idx="0">
                  <c:v>klasa pierwsza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(3).xlsx]KLASA'!$B$159:$B$170</c:f>
              <c:strCache>
                <c:ptCount val="12"/>
                <c:pt idx="0">
                  <c:v>koleżanki/koledzy</c:v>
                </c:pt>
                <c:pt idx="1">
                  <c:v>rodzina - rodzeństwo</c:v>
                </c:pt>
                <c:pt idx="2">
                  <c:v>internet</c:v>
                </c:pt>
                <c:pt idx="3">
                  <c:v>uczniowie danej szkoły</c:v>
                </c:pt>
                <c:pt idx="4">
                  <c:v>ulotki informacyjne o szkole</c:v>
                </c:pt>
                <c:pt idx="5">
                  <c:v>strona internetowa szkoły</c:v>
                </c:pt>
                <c:pt idx="6">
                  <c:v>drzwi otwarte szkoły</c:v>
                </c:pt>
                <c:pt idx="7">
                  <c:v>doradcy zawodowi</c:v>
                </c:pt>
                <c:pt idx="8">
                  <c:v>wychowawcy i nauczyciele</c:v>
                </c:pt>
                <c:pt idx="9">
                  <c:v>reklamy w mediach</c:v>
                </c:pt>
                <c:pt idx="10">
                  <c:v>Biuletyn Informacyjny</c:v>
                </c:pt>
                <c:pt idx="11">
                  <c:v>wizyty przedstawicieli szkół i prelekcje o szkole</c:v>
                </c:pt>
              </c:strCache>
            </c:strRef>
          </c:cat>
          <c:val>
            <c:numRef>
              <c:f>'[Analiza ankiet (3).xlsx]KLASA'!$C$159:$C$170</c:f>
              <c:numCache>
                <c:formatCode>General</c:formatCode>
                <c:ptCount val="12"/>
                <c:pt idx="0">
                  <c:v>576</c:v>
                </c:pt>
                <c:pt idx="1">
                  <c:v>390</c:v>
                </c:pt>
                <c:pt idx="2">
                  <c:v>789</c:v>
                </c:pt>
                <c:pt idx="3">
                  <c:v>385</c:v>
                </c:pt>
                <c:pt idx="4">
                  <c:v>227</c:v>
                </c:pt>
                <c:pt idx="5">
                  <c:v>409</c:v>
                </c:pt>
                <c:pt idx="6">
                  <c:v>241</c:v>
                </c:pt>
                <c:pt idx="7">
                  <c:v>73</c:v>
                </c:pt>
                <c:pt idx="8">
                  <c:v>159</c:v>
                </c:pt>
                <c:pt idx="9">
                  <c:v>48</c:v>
                </c:pt>
                <c:pt idx="10">
                  <c:v>39</c:v>
                </c:pt>
                <c:pt idx="11">
                  <c:v>102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9A-4BE3-AB53-C129FB458C90}"/>
            </c:ext>
          </c:extLst>
        </c:ser>
        <c:ser>
          <c:idx val="1"/>
          <c:order val="1"/>
          <c:tx>
            <c:strRef>
              <c:f>'[Analiza ankiet (3).xlsx]KLASA'!$D$158</c:f>
              <c:strCache>
                <c:ptCount val="1"/>
                <c:pt idx="0">
                  <c:v>klasa ostatnia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(3).xlsx]KLASA'!$B$159:$B$170</c:f>
              <c:strCache>
                <c:ptCount val="12"/>
                <c:pt idx="0">
                  <c:v>koleżanki/koledzy</c:v>
                </c:pt>
                <c:pt idx="1">
                  <c:v>rodzina - rodzeństwo</c:v>
                </c:pt>
                <c:pt idx="2">
                  <c:v>internet</c:v>
                </c:pt>
                <c:pt idx="3">
                  <c:v>uczniowie danej szkoły</c:v>
                </c:pt>
                <c:pt idx="4">
                  <c:v>ulotki informacyjne o szkole</c:v>
                </c:pt>
                <c:pt idx="5">
                  <c:v>strona internetowa szkoły</c:v>
                </c:pt>
                <c:pt idx="6">
                  <c:v>drzwi otwarte szkoły</c:v>
                </c:pt>
                <c:pt idx="7">
                  <c:v>doradcy zawodowi</c:v>
                </c:pt>
                <c:pt idx="8">
                  <c:v>wychowawcy i nauczyciele</c:v>
                </c:pt>
                <c:pt idx="9">
                  <c:v>reklamy w mediach</c:v>
                </c:pt>
                <c:pt idx="10">
                  <c:v>Biuletyn Informacyjny</c:v>
                </c:pt>
                <c:pt idx="11">
                  <c:v>wizyty przedstawicieli szkół i prelekcje o szkole</c:v>
                </c:pt>
              </c:strCache>
            </c:strRef>
          </c:cat>
          <c:val>
            <c:numRef>
              <c:f>'[Analiza ankiet (3).xlsx]KLASA'!$D$159:$D$170</c:f>
              <c:numCache>
                <c:formatCode>General</c:formatCode>
                <c:ptCount val="12"/>
                <c:pt idx="0">
                  <c:v>203</c:v>
                </c:pt>
                <c:pt idx="1">
                  <c:v>106</c:v>
                </c:pt>
                <c:pt idx="2">
                  <c:v>235</c:v>
                </c:pt>
                <c:pt idx="3">
                  <c:v>114</c:v>
                </c:pt>
                <c:pt idx="4">
                  <c:v>102</c:v>
                </c:pt>
                <c:pt idx="5">
                  <c:v>99</c:v>
                </c:pt>
                <c:pt idx="6">
                  <c:v>157</c:v>
                </c:pt>
                <c:pt idx="7">
                  <c:v>23</c:v>
                </c:pt>
                <c:pt idx="8">
                  <c:v>23</c:v>
                </c:pt>
                <c:pt idx="9">
                  <c:v>15</c:v>
                </c:pt>
                <c:pt idx="10">
                  <c:v>28</c:v>
                </c:pt>
                <c:pt idx="11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79A-4BE3-AB53-C129FB458C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234168"/>
        <c:axId val="256241616"/>
      </c:barChart>
      <c:catAx>
        <c:axId val="2562341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6241616"/>
        <c:crosses val="autoZero"/>
        <c:auto val="1"/>
        <c:lblAlgn val="ctr"/>
        <c:lblOffset val="100"/>
        <c:noMultiLvlLbl val="0"/>
      </c:catAx>
      <c:valAx>
        <c:axId val="2562416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23416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accent6">
        <a:lumMod val="20000"/>
        <a:lumOff val="80000"/>
      </a:schemeClr>
    </a:solidFill>
    <a:ln>
      <a:solidFill>
        <a:schemeClr val="tx1">
          <a:lumMod val="65000"/>
          <a:lumOff val="35000"/>
        </a:schemeClr>
      </a:solidFill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'[Analiza ankiet (3).xlsx]KLASA'!$C$249</c:f>
              <c:strCache>
                <c:ptCount val="1"/>
                <c:pt idx="0">
                  <c:v>klasa pierwsza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(3).xlsx]KLASA'!$B$250:$B$254</c:f>
              <c:strCache>
                <c:ptCount val="5"/>
                <c:pt idx="0">
                  <c:v>samodzielnie</c:v>
                </c:pt>
                <c:pt idx="1">
                  <c:v>wspólnie z rodzicami</c:v>
                </c:pt>
                <c:pt idx="2">
                  <c:v>wspólnie z rodzeństwem</c:v>
                </c:pt>
                <c:pt idx="3">
                  <c:v>rodzice sami zadecydowali</c:v>
                </c:pt>
                <c:pt idx="4">
                  <c:v>wspólnie z koleżankami/kolegami</c:v>
                </c:pt>
              </c:strCache>
            </c:strRef>
          </c:cat>
          <c:val>
            <c:numRef>
              <c:f>'[Analiza ankiet (3).xlsx]KLASA'!$C$250:$C$254</c:f>
              <c:numCache>
                <c:formatCode>General</c:formatCode>
                <c:ptCount val="5"/>
                <c:pt idx="0">
                  <c:v>286</c:v>
                </c:pt>
                <c:pt idx="1">
                  <c:v>370</c:v>
                </c:pt>
                <c:pt idx="2">
                  <c:v>22</c:v>
                </c:pt>
                <c:pt idx="3">
                  <c:v>10</c:v>
                </c:pt>
                <c:pt idx="4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45-42BD-B737-BB282CF543AE}"/>
            </c:ext>
          </c:extLst>
        </c:ser>
        <c:ser>
          <c:idx val="1"/>
          <c:order val="1"/>
          <c:tx>
            <c:strRef>
              <c:f>'[Analiza ankiet (3).xlsx]KLASA'!$D$249</c:f>
              <c:strCache>
                <c:ptCount val="1"/>
                <c:pt idx="0">
                  <c:v>klasa ostatnia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(3).xlsx]KLASA'!$B$250:$B$254</c:f>
              <c:strCache>
                <c:ptCount val="5"/>
                <c:pt idx="0">
                  <c:v>samodzielnie</c:v>
                </c:pt>
                <c:pt idx="1">
                  <c:v>wspólnie z rodzicami</c:v>
                </c:pt>
                <c:pt idx="2">
                  <c:v>wspólnie z rodzeństwem</c:v>
                </c:pt>
                <c:pt idx="3">
                  <c:v>rodzice sami zadecydowali</c:v>
                </c:pt>
                <c:pt idx="4">
                  <c:v>wspólnie z koleżankami/kolegami</c:v>
                </c:pt>
              </c:strCache>
            </c:strRef>
          </c:cat>
          <c:val>
            <c:numRef>
              <c:f>'[Analiza ankiet (3).xlsx]KLASA'!$D$250:$D$254</c:f>
              <c:numCache>
                <c:formatCode>General</c:formatCode>
                <c:ptCount val="5"/>
                <c:pt idx="0">
                  <c:v>652</c:v>
                </c:pt>
                <c:pt idx="1">
                  <c:v>95</c:v>
                </c:pt>
                <c:pt idx="2">
                  <c:v>6</c:v>
                </c:pt>
                <c:pt idx="3">
                  <c:v>7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645-42BD-B737-BB282CF543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5533256"/>
        <c:axId val="305536000"/>
      </c:barChart>
      <c:catAx>
        <c:axId val="3055332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05536000"/>
        <c:crosses val="autoZero"/>
        <c:auto val="1"/>
        <c:lblAlgn val="ctr"/>
        <c:lblOffset val="100"/>
        <c:noMultiLvlLbl val="0"/>
      </c:catAx>
      <c:valAx>
        <c:axId val="3055360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0553325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legend>
      <c:legendPos val="r"/>
      <c:overlay val="0"/>
    </c:legend>
    <c:plotVisOnly val="1"/>
    <c:dispBlanksAs val="gap"/>
    <c:showDLblsOverMax val="0"/>
  </c:chart>
  <c:spPr>
    <a:solidFill>
      <a:schemeClr val="accent6">
        <a:lumMod val="40000"/>
        <a:lumOff val="60000"/>
      </a:schemeClr>
    </a:solidFill>
    <a:ln>
      <a:solidFill>
        <a:schemeClr val="tx1">
          <a:lumMod val="65000"/>
          <a:lumOff val="35000"/>
        </a:schemeClr>
      </a:solidFill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'[Analiza ankiet (3).xlsx]KLASA'!$C$293</c:f>
              <c:strCache>
                <c:ptCount val="1"/>
                <c:pt idx="0">
                  <c:v>klasa pierwsza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(3).xlsx]KLASA'!$B$294:$B$303</c:f>
              <c:strCache>
                <c:ptCount val="10"/>
                <c:pt idx="0">
                  <c:v>1 (niezadowolenie)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 (bardzo duże zadowolenie)</c:v>
                </c:pt>
              </c:strCache>
            </c:strRef>
          </c:cat>
          <c:val>
            <c:numRef>
              <c:f>'[Analiza ankiet (3).xlsx]KLASA'!$C$294:$C$303</c:f>
              <c:numCache>
                <c:formatCode>General</c:formatCode>
                <c:ptCount val="10"/>
                <c:pt idx="0">
                  <c:v>28</c:v>
                </c:pt>
                <c:pt idx="1">
                  <c:v>15</c:v>
                </c:pt>
                <c:pt idx="2">
                  <c:v>43</c:v>
                </c:pt>
                <c:pt idx="3">
                  <c:v>45</c:v>
                </c:pt>
                <c:pt idx="4">
                  <c:v>81</c:v>
                </c:pt>
                <c:pt idx="5">
                  <c:v>108</c:v>
                </c:pt>
                <c:pt idx="6">
                  <c:v>217</c:v>
                </c:pt>
                <c:pt idx="7">
                  <c:v>250</c:v>
                </c:pt>
                <c:pt idx="8">
                  <c:v>164</c:v>
                </c:pt>
                <c:pt idx="9">
                  <c:v>164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D8-4BF1-83D1-C7A5C3070517}"/>
            </c:ext>
          </c:extLst>
        </c:ser>
        <c:ser>
          <c:idx val="1"/>
          <c:order val="1"/>
          <c:tx>
            <c:strRef>
              <c:f>'[Analiza ankiet (3).xlsx]KLASA'!$D$293</c:f>
              <c:strCache>
                <c:ptCount val="1"/>
                <c:pt idx="0">
                  <c:v>klasa ostatnia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(3).xlsx]KLASA'!$B$294:$B$303</c:f>
              <c:strCache>
                <c:ptCount val="10"/>
                <c:pt idx="0">
                  <c:v>1 (niezadowolenie)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 (bardzo duże zadowolenie)</c:v>
                </c:pt>
              </c:strCache>
            </c:strRef>
          </c:cat>
          <c:val>
            <c:numRef>
              <c:f>'[Analiza ankiet (3).xlsx]KLASA'!$D$294:$D$303</c:f>
              <c:numCache>
                <c:formatCode>General</c:formatCode>
                <c:ptCount val="10"/>
                <c:pt idx="0">
                  <c:v>51</c:v>
                </c:pt>
                <c:pt idx="1">
                  <c:v>16</c:v>
                </c:pt>
                <c:pt idx="2">
                  <c:v>40</c:v>
                </c:pt>
                <c:pt idx="3">
                  <c:v>33</c:v>
                </c:pt>
                <c:pt idx="4">
                  <c:v>65</c:v>
                </c:pt>
                <c:pt idx="5">
                  <c:v>45</c:v>
                </c:pt>
                <c:pt idx="6">
                  <c:v>54</c:v>
                </c:pt>
                <c:pt idx="7">
                  <c:v>65</c:v>
                </c:pt>
                <c:pt idx="8">
                  <c:v>28</c:v>
                </c:pt>
                <c:pt idx="9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D8-4BF1-83D1-C7A5C30705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236912"/>
        <c:axId val="256238872"/>
      </c:barChart>
      <c:catAx>
        <c:axId val="2562369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6238872"/>
        <c:crosses val="autoZero"/>
        <c:auto val="1"/>
        <c:lblAlgn val="ctr"/>
        <c:lblOffset val="100"/>
        <c:noMultiLvlLbl val="0"/>
      </c:catAx>
      <c:valAx>
        <c:axId val="2562388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23691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accent6">
        <a:lumMod val="20000"/>
        <a:lumOff val="80000"/>
      </a:schemeClr>
    </a:solidFill>
    <a:ln>
      <a:solidFill>
        <a:schemeClr val="tx1">
          <a:lumMod val="65000"/>
          <a:lumOff val="35000"/>
        </a:schemeClr>
      </a:solidFill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'C:\Users\j049markurp\Downloads\[Analiza ankiet wg typu szkoły.xlsx]Arkusz1'!$C$109</c:f>
              <c:strCache>
                <c:ptCount val="1"/>
                <c:pt idx="0">
                  <c:v>branżowa szkoła I stopnia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szkoły.xlsx]Arkusz1'!$B$110:$B$119</c:f>
              <c:strCache>
                <c:ptCount val="10"/>
                <c:pt idx="0">
                  <c:v>1 (niezadowolenie)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 (bardzo duże zadowolenie)</c:v>
                </c:pt>
              </c:strCache>
            </c:strRef>
          </c:cat>
          <c:val>
            <c:numRef>
              <c:f>'C:\Users\j049markurp\Downloads\[Analiza ankiet wg typu szkoły.xlsx]Arkusz1'!$C$110:$C$119</c:f>
              <c:numCache>
                <c:formatCode>General</c:formatCode>
                <c:ptCount val="10"/>
                <c:pt idx="0">
                  <c:v>6</c:v>
                </c:pt>
                <c:pt idx="1">
                  <c:v>2</c:v>
                </c:pt>
                <c:pt idx="2">
                  <c:v>7</c:v>
                </c:pt>
                <c:pt idx="3">
                  <c:v>8</c:v>
                </c:pt>
                <c:pt idx="4">
                  <c:v>9</c:v>
                </c:pt>
                <c:pt idx="5">
                  <c:v>12</c:v>
                </c:pt>
                <c:pt idx="6">
                  <c:v>27</c:v>
                </c:pt>
                <c:pt idx="7">
                  <c:v>37</c:v>
                </c:pt>
                <c:pt idx="8">
                  <c:v>29</c:v>
                </c:pt>
                <c:pt idx="9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65-4E69-88F8-D99D4E3297F5}"/>
            </c:ext>
          </c:extLst>
        </c:ser>
        <c:ser>
          <c:idx val="1"/>
          <c:order val="1"/>
          <c:tx>
            <c:strRef>
              <c:f>'C:\Users\j049markurp\Downloads\[Analiza ankiet wg typu szkoły.xlsx]Arkusz1'!$D$109</c:f>
              <c:strCache>
                <c:ptCount val="1"/>
                <c:pt idx="0">
                  <c:v>liceum ogólno-kształcące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szkoły.xlsx]Arkusz1'!$B$110:$B$119</c:f>
              <c:strCache>
                <c:ptCount val="10"/>
                <c:pt idx="0">
                  <c:v>1 (niezadowolenie)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 (bardzo duże zadowolenie)</c:v>
                </c:pt>
              </c:strCache>
            </c:strRef>
          </c:cat>
          <c:val>
            <c:numRef>
              <c:f>'C:\Users\j049markurp\Downloads\[Analiza ankiet wg typu szkoły.xlsx]Arkusz1'!$D$110:$D$119</c:f>
              <c:numCache>
                <c:formatCode>General</c:formatCode>
                <c:ptCount val="10"/>
                <c:pt idx="0">
                  <c:v>29</c:v>
                </c:pt>
                <c:pt idx="1">
                  <c:v>13</c:v>
                </c:pt>
                <c:pt idx="2">
                  <c:v>29</c:v>
                </c:pt>
                <c:pt idx="3">
                  <c:v>26</c:v>
                </c:pt>
                <c:pt idx="4">
                  <c:v>48</c:v>
                </c:pt>
                <c:pt idx="5">
                  <c:v>64</c:v>
                </c:pt>
                <c:pt idx="6">
                  <c:v>103</c:v>
                </c:pt>
                <c:pt idx="7">
                  <c:v>130</c:v>
                </c:pt>
                <c:pt idx="8">
                  <c:v>75</c:v>
                </c:pt>
                <c:pt idx="9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565-4E69-88F8-D99D4E3297F5}"/>
            </c:ext>
          </c:extLst>
        </c:ser>
        <c:ser>
          <c:idx val="2"/>
          <c:order val="2"/>
          <c:tx>
            <c:strRef>
              <c:f>'C:\Users\j049markurp\Downloads\[Analiza ankiet wg typu szkoły.xlsx]Arkusz1'!$E$109</c:f>
              <c:strCache>
                <c:ptCount val="1"/>
                <c:pt idx="0">
                  <c:v>technikum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szkoły.xlsx]Arkusz1'!$B$110:$B$119</c:f>
              <c:strCache>
                <c:ptCount val="10"/>
                <c:pt idx="0">
                  <c:v>1 (niezadowolenie)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 (bardzo duże zadowolenie)</c:v>
                </c:pt>
              </c:strCache>
            </c:strRef>
          </c:cat>
          <c:val>
            <c:numRef>
              <c:f>'C:\Users\j049markurp\Downloads\[Analiza ankiet wg typu szkoły.xlsx]Arkusz1'!$E$110:$E$119</c:f>
              <c:numCache>
                <c:formatCode>General</c:formatCode>
                <c:ptCount val="10"/>
                <c:pt idx="0">
                  <c:v>44</c:v>
                </c:pt>
                <c:pt idx="1">
                  <c:v>16</c:v>
                </c:pt>
                <c:pt idx="2">
                  <c:v>47</c:v>
                </c:pt>
                <c:pt idx="3">
                  <c:v>44</c:v>
                </c:pt>
                <c:pt idx="4">
                  <c:v>89</c:v>
                </c:pt>
                <c:pt idx="5">
                  <c:v>77</c:v>
                </c:pt>
                <c:pt idx="6">
                  <c:v>141</c:v>
                </c:pt>
                <c:pt idx="7">
                  <c:v>148</c:v>
                </c:pt>
                <c:pt idx="8">
                  <c:v>88</c:v>
                </c:pt>
                <c:pt idx="9">
                  <c:v>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565-4E69-88F8-D99D4E3297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237304"/>
        <c:axId val="256235344"/>
      </c:barChart>
      <c:catAx>
        <c:axId val="2562373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56235344"/>
        <c:crosses val="autoZero"/>
        <c:auto val="1"/>
        <c:lblAlgn val="ctr"/>
        <c:lblOffset val="100"/>
        <c:noMultiLvlLbl val="0"/>
      </c:catAx>
      <c:valAx>
        <c:axId val="2562353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23730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855033616448495"/>
          <c:y val="0.42586477466317624"/>
          <c:w val="0.13043903926020944"/>
          <c:h val="0.20566649822969008"/>
        </c:manualLayout>
      </c:layout>
      <c:overlay val="0"/>
    </c:legend>
    <c:plotVisOnly val="1"/>
    <c:dispBlanksAs val="gap"/>
    <c:showDLblsOverMax val="0"/>
  </c:chart>
  <c:spPr>
    <a:solidFill>
      <a:schemeClr val="accent2">
        <a:lumMod val="20000"/>
        <a:lumOff val="80000"/>
      </a:schemeClr>
    </a:solidFill>
    <a:ln>
      <a:solidFill>
        <a:schemeClr val="tx1">
          <a:lumMod val="65000"/>
          <a:lumOff val="35000"/>
        </a:schemeClr>
      </a:solidFill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'[Analiza ankiet (3).xlsx]KLASA'!$C$380</c:f>
              <c:strCache>
                <c:ptCount val="1"/>
                <c:pt idx="0">
                  <c:v>klasa pierwsza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(3).xlsx]KLASA'!$B$381:$B$383</c:f>
              <c:strCache>
                <c:ptCount val="3"/>
                <c:pt idx="0">
                  <c:v>wybrałabym/wybrałbym tę samą</c:v>
                </c:pt>
                <c:pt idx="1">
                  <c:v>dokonałabym/dokonałbym innego wyboru</c:v>
                </c:pt>
                <c:pt idx="2">
                  <c:v>nie mam zdania</c:v>
                </c:pt>
              </c:strCache>
            </c:strRef>
          </c:cat>
          <c:val>
            <c:numRef>
              <c:f>'[Analiza ankiet (3).xlsx]KLASA'!$C$381:$C$383</c:f>
              <c:numCache>
                <c:formatCode>General</c:formatCode>
                <c:ptCount val="3"/>
                <c:pt idx="0">
                  <c:v>677</c:v>
                </c:pt>
                <c:pt idx="1">
                  <c:v>173</c:v>
                </c:pt>
                <c:pt idx="2">
                  <c:v>265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F0-43BA-A637-BC488CB8B705}"/>
            </c:ext>
          </c:extLst>
        </c:ser>
        <c:ser>
          <c:idx val="1"/>
          <c:order val="1"/>
          <c:tx>
            <c:strRef>
              <c:f>'[Analiza ankiet (3).xlsx]KLASA'!$D$380</c:f>
              <c:strCache>
                <c:ptCount val="1"/>
                <c:pt idx="0">
                  <c:v>klasa ostatnia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'[Analiza ankiet (3).xlsx]KLASA'!$B$381:$B$383</c:f>
              <c:strCache>
                <c:ptCount val="3"/>
                <c:pt idx="0">
                  <c:v>wybrałabym/wybrałbym tę samą</c:v>
                </c:pt>
                <c:pt idx="1">
                  <c:v>dokonałabym/dokonałbym innego wyboru</c:v>
                </c:pt>
                <c:pt idx="2">
                  <c:v>nie mam zdania</c:v>
                </c:pt>
              </c:strCache>
            </c:strRef>
          </c:cat>
          <c:val>
            <c:numRef>
              <c:f>'[Analiza ankiet (3).xlsx]KLASA'!$D$381:$D$383</c:f>
              <c:numCache>
                <c:formatCode>General</c:formatCode>
                <c:ptCount val="3"/>
                <c:pt idx="0">
                  <c:v>158</c:v>
                </c:pt>
                <c:pt idx="1">
                  <c:v>172</c:v>
                </c:pt>
                <c:pt idx="2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F0-43BA-A637-BC488CB8B7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6239656"/>
        <c:axId val="305529728"/>
      </c:barChart>
      <c:catAx>
        <c:axId val="2562396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05529728"/>
        <c:crosses val="autoZero"/>
        <c:auto val="1"/>
        <c:lblAlgn val="ctr"/>
        <c:lblOffset val="100"/>
        <c:noMultiLvlLbl val="0"/>
      </c:catAx>
      <c:valAx>
        <c:axId val="3055297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623965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accent4">
        <a:lumMod val="20000"/>
        <a:lumOff val="80000"/>
      </a:schemeClr>
    </a:solidFill>
    <a:ln>
      <a:solidFill>
        <a:schemeClr val="tx1">
          <a:lumMod val="65000"/>
          <a:lumOff val="35000"/>
        </a:schemeClr>
      </a:solidFill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472200415043196"/>
          <c:y val="3.7405347244034333E-2"/>
          <c:w val="0.49247092060083691"/>
          <c:h val="0.4945723223456905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'C:\Users\j049markurp\Downloads\[Analiza ankiet wg typu szkoły.xlsx]Arkusz1'!$C$134</c:f>
              <c:strCache>
                <c:ptCount val="1"/>
                <c:pt idx="0">
                  <c:v>branżowa szkoła I stopnia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szkoły.xlsx]Arkusz1'!$B$135:$B$138</c:f>
              <c:strCache>
                <c:ptCount val="4"/>
                <c:pt idx="0">
                  <c:v>dokonałabym/dokonałbym innego wyboru</c:v>
                </c:pt>
                <c:pt idx="1">
                  <c:v>nie mam zdania</c:v>
                </c:pt>
                <c:pt idx="2">
                  <c:v>wybrałabym/wybrałbym tę samą</c:v>
                </c:pt>
                <c:pt idx="3">
                  <c:v>Suma końcowa</c:v>
                </c:pt>
              </c:strCache>
            </c:strRef>
          </c:cat>
          <c:val>
            <c:numRef>
              <c:f>'C:\Users\j049markurp\Downloads\[Analiza ankiet wg typu szkoły.xlsx]Arkusz1'!$C$135:$C$138</c:f>
              <c:numCache>
                <c:formatCode>General</c:formatCode>
                <c:ptCount val="4"/>
                <c:pt idx="0">
                  <c:v>31</c:v>
                </c:pt>
                <c:pt idx="1">
                  <c:v>42</c:v>
                </c:pt>
                <c:pt idx="2">
                  <c:v>112</c:v>
                </c:pt>
                <c:pt idx="3">
                  <c:v>185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FB-4025-80D4-3A5650F818DB}"/>
            </c:ext>
          </c:extLst>
        </c:ser>
        <c:ser>
          <c:idx val="1"/>
          <c:order val="1"/>
          <c:tx>
            <c:strRef>
              <c:f>'C:\Users\j049markurp\Downloads\[Analiza ankiet wg typu szkoły.xlsx]Arkusz1'!$D$134</c:f>
              <c:strCache>
                <c:ptCount val="1"/>
                <c:pt idx="0">
                  <c:v>liceum ogólno-kształcące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szkoły.xlsx]Arkusz1'!$B$135:$B$138</c:f>
              <c:strCache>
                <c:ptCount val="4"/>
                <c:pt idx="0">
                  <c:v>dokonałabym/dokonałbym innego wyboru</c:v>
                </c:pt>
                <c:pt idx="1">
                  <c:v>nie mam zdania</c:v>
                </c:pt>
                <c:pt idx="2">
                  <c:v>wybrałabym/wybrałbym tę samą</c:v>
                </c:pt>
                <c:pt idx="3">
                  <c:v>Suma końcowa</c:v>
                </c:pt>
              </c:strCache>
            </c:strRef>
          </c:cat>
          <c:val>
            <c:numRef>
              <c:f>'C:\Users\j049markurp\Downloads\[Analiza ankiet wg typu szkoły.xlsx]Arkusz1'!$D$135:$D$138</c:f>
              <c:numCache>
                <c:formatCode>General</c:formatCode>
                <c:ptCount val="4"/>
                <c:pt idx="0">
                  <c:v>126</c:v>
                </c:pt>
                <c:pt idx="1">
                  <c:v>129</c:v>
                </c:pt>
                <c:pt idx="2">
                  <c:v>314</c:v>
                </c:pt>
                <c:pt idx="3">
                  <c:v>569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FB-4025-80D4-3A5650F818DB}"/>
            </c:ext>
          </c:extLst>
        </c:ser>
        <c:ser>
          <c:idx val="2"/>
          <c:order val="2"/>
          <c:tx>
            <c:strRef>
              <c:f>'C:\Users\j049markurp\Downloads\[Analiza ankiet wg typu szkoły.xlsx]Arkusz1'!$E$134</c:f>
              <c:strCache>
                <c:ptCount val="1"/>
                <c:pt idx="0">
                  <c:v>technikum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'C:\Users\j049markurp\Downloads\[Analiza ankiet wg typu szkoły.xlsx]Arkusz1'!$B$135:$B$138</c:f>
              <c:strCache>
                <c:ptCount val="4"/>
                <c:pt idx="0">
                  <c:v>dokonałabym/dokonałbym innego wyboru</c:v>
                </c:pt>
                <c:pt idx="1">
                  <c:v>nie mam zdania</c:v>
                </c:pt>
                <c:pt idx="2">
                  <c:v>wybrałabym/wybrałbym tę samą</c:v>
                </c:pt>
                <c:pt idx="3">
                  <c:v>Suma końcowa</c:v>
                </c:pt>
              </c:strCache>
            </c:strRef>
          </c:cat>
          <c:val>
            <c:numRef>
              <c:f>'C:\Users\j049markurp\Downloads\[Analiza ankiet wg typu szkoły.xlsx]Arkusz1'!$E$135:$E$138</c:f>
              <c:numCache>
                <c:formatCode>General</c:formatCode>
                <c:ptCount val="4"/>
                <c:pt idx="0">
                  <c:v>188</c:v>
                </c:pt>
                <c:pt idx="1">
                  <c:v>189</c:v>
                </c:pt>
                <c:pt idx="2">
                  <c:v>409</c:v>
                </c:pt>
                <c:pt idx="3">
                  <c:v>786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3FB-4025-80D4-3A5650F818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5535608"/>
        <c:axId val="305532080"/>
      </c:barChart>
      <c:catAx>
        <c:axId val="3055356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05532080"/>
        <c:crosses val="autoZero"/>
        <c:auto val="1"/>
        <c:lblAlgn val="ctr"/>
        <c:lblOffset val="100"/>
        <c:noMultiLvlLbl val="0"/>
      </c:catAx>
      <c:valAx>
        <c:axId val="3055320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05535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322780382572046"/>
          <c:y val="0.40861552305197835"/>
          <c:w val="0.17363617212811522"/>
          <c:h val="0.28721036468900413"/>
        </c:manualLayout>
      </c:layout>
      <c:overlay val="0"/>
    </c:legend>
    <c:plotVisOnly val="1"/>
    <c:dispBlanksAs val="gap"/>
    <c:showDLblsOverMax val="0"/>
  </c:chart>
  <c:spPr>
    <a:solidFill>
      <a:schemeClr val="accent4">
        <a:lumMod val="20000"/>
        <a:lumOff val="80000"/>
      </a:schemeClr>
    </a:solidFill>
    <a:ln>
      <a:solidFill>
        <a:schemeClr val="tx1">
          <a:lumMod val="65000"/>
          <a:lumOff val="35000"/>
        </a:schemeClr>
      </a:solidFill>
    </a:ln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26BC166-DA6D-4E59-9FDD-82E6096C87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3720ADD7-CFD1-410B-97AF-CD14F04B50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4650BF6A-6C37-4842-A2F5-239422CCA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B56108C-967F-4EFD-8F81-133B261D8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90B7D02-B100-41B3-9277-64918B64C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098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261E9EE-4859-4D4B-9795-FE7144F06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0BE7055-6459-421D-B5BE-F68814CA2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6574223-ED95-4695-9D42-E221568DE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66CD430-25CB-4D8F-A3D2-824423BC5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C480540-454D-48F8-AAF9-00E0BFC96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8017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A526E39-8D0B-41FF-A599-7A407C38A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E5CD9FE-3BA5-47D0-AAF2-1D74C648CD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761ADAE-E069-4526-9136-5387E418F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86D7396-9142-4766-B305-3990DA6A2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F969EDC-9DAA-44FE-92FA-BE49BE63D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0334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0FFE148-B029-41DE-8C33-953A4740B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FDCC3269-7A6B-4643-AE93-6262461483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FF0D3E9-A61A-41D0-8B26-FAEEA82E85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B7168C14-E05F-4F37-A5EF-66AB70BBF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BDF63B37-EE38-44BA-9889-3DDA07518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1C498AF7-9630-4995-A479-34895A750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8C8A46C-A91C-4EE7-A668-12EFC4CBA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33F3306-89BA-4438-86D4-0E9F5DBC76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4A563A61-64A3-4AD4-ACD2-4B9D775EE0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0FC35335-ADCD-479A-89A5-83F3941B90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8F28911-C42B-4E04-ABEF-FEFD1142CD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55A4B195-A44D-4CC9-B847-5791E89B5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2DF19726-B7E8-4EE2-84AD-5D9EA8A51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C183B257-C8D5-43AB-A8AD-7BAA32555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2908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23D1F08-17E8-4F37-83F0-762D94D96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2198CC15-4AEA-4BC1-8DF1-1979FDD0C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78F24AA3-9660-40E2-8E14-A23A8F441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0B370935-9BB8-417F-AA4D-DA14CD0B8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7815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4F5CDA81-4931-40E5-9CCE-611FBB0FA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FE036500-45E8-46F0-99FA-D4C3A4450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6E87D9EF-C190-47DC-8984-B5098FA7F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1341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1D963BF-EE3B-4811-AC67-609DB6DEA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161E3C8-DD14-40DB-B61F-4A8B2CFBD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8C0B0AFD-9E18-45EB-95EA-7FC57F2126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87E1DEA8-C3EC-44D8-A000-BB03D306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5E95CF89-BD91-4E43-9DDB-C26D6B51E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99E87215-7A0A-4181-8F59-FF43AC7DB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992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EB568E1-B914-4F54-9176-CA7414FF9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5E6A5BCC-6026-45C6-B274-51D3821331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ED5FA522-DD0B-4450-B531-02DED9C961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5B9F63B9-4E72-4A0D-881C-0AF1681B6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0EFA62C-9019-4E21-BB80-5375E995D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A38EBB19-56D6-4B38-AFE2-DEEAA9921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470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1EF5E72-C068-433C-89E9-451DFAC25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BADF33CE-ED4B-46B0-AA12-1EB70487C3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671EDB3-2536-4934-A3B0-B9E81F943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F336811-4C9D-4D29-95EF-53202A074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6158FCD-2457-482D-80D1-689615A72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6302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72072C1A-BFDA-4C39-BAF8-7E577183E2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7C42BDBA-44D1-49F9-B20D-A6F1CD750D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28576B18-0B66-4F48-BD5B-86B6B0874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09A96C2-1CCF-4FB5-978E-657A27A51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EB6C4A3-D074-4C9D-83D3-179558AC0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66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C222948A-DDC7-4734-87CD-DD8B7E078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25714FF-5774-49EA-B021-3B90F9A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96B2B4A-A54A-4F96-83B3-A80E705D4C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9E974-482D-4DD3-AC27-D1E4596B5AF3}" type="datetimeFigureOut">
              <a:rPr lang="pl-PL" smtClean="0"/>
              <a:t>14.02.2023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3501DA8-7512-410E-9B3E-46D8A2C1D1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492DE9C-00A5-4A3D-A61B-534756BB2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33595-9885-4080-B918-CE6F60E165D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8689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132765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/>
            <a:endParaRPr lang="pl-PL" sz="2400" b="1" i="1" dirty="0">
              <a:latin typeface="Arial Narrow" panose="020B0606020202030204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  <a:ln>
            <a:solidFill>
              <a:schemeClr val="bg1"/>
            </a:solidFill>
          </a:ln>
        </p:spPr>
        <p:txBody>
          <a:bodyPr/>
          <a:lstStyle/>
          <a:p>
            <a:pPr marL="0" indent="0" algn="ctr">
              <a:buNone/>
            </a:pPr>
            <a:endParaRPr lang="pl-PL" sz="2800" b="1" dirty="0"/>
          </a:p>
          <a:p>
            <a:pPr marL="0" indent="0">
              <a:buNone/>
            </a:pPr>
            <a:endParaRPr lang="pl-PL" b="1" i="1" dirty="0">
              <a:latin typeface="Arial Narrow" panose="020B0606020202030204" pitchFamily="34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045" y="204715"/>
            <a:ext cx="5117910" cy="617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62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8DF534D5-B306-4D5D-A1BA-ACA432142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13" y="653143"/>
            <a:ext cx="7871538" cy="877079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pl-PL" sz="2800" b="1" dirty="0"/>
              <a:t>BADANI UCZNIOWIE WG KLAS</a:t>
            </a:r>
          </a:p>
        </p:txBody>
      </p:sp>
      <p:graphicFrame>
        <p:nvGraphicFramePr>
          <p:cNvPr id="2" name="Symbol zastępczy zawartości 1">
            <a:extLst>
              <a:ext uri="{FF2B5EF4-FFF2-40B4-BE49-F238E27FC236}">
                <a16:creationId xmlns:a16="http://schemas.microsoft.com/office/drawing/2014/main" id="{BD374B3F-0985-4034-943A-D58BDCC604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1280510"/>
              </p:ext>
            </p:extLst>
          </p:nvPr>
        </p:nvGraphicFramePr>
        <p:xfrm>
          <a:off x="643814" y="1931437"/>
          <a:ext cx="7871536" cy="3396342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4712944">
                  <a:extLst>
                    <a:ext uri="{9D8B030D-6E8A-4147-A177-3AD203B41FA5}">
                      <a16:colId xmlns:a16="http://schemas.microsoft.com/office/drawing/2014/main" val="3233385804"/>
                    </a:ext>
                  </a:extLst>
                </a:gridCol>
                <a:gridCol w="1579296">
                  <a:extLst>
                    <a:ext uri="{9D8B030D-6E8A-4147-A177-3AD203B41FA5}">
                      <a16:colId xmlns:a16="http://schemas.microsoft.com/office/drawing/2014/main" val="1452102608"/>
                    </a:ext>
                  </a:extLst>
                </a:gridCol>
                <a:gridCol w="1579296">
                  <a:extLst>
                    <a:ext uri="{9D8B030D-6E8A-4147-A177-3AD203B41FA5}">
                      <a16:colId xmlns:a16="http://schemas.microsoft.com/office/drawing/2014/main" val="4118484432"/>
                    </a:ext>
                  </a:extLst>
                </a:gridCol>
              </a:tblGrid>
              <a:tr h="191332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Jestem uczniem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 liczba uczniów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% ogólnej liczby uczniów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650829"/>
                  </a:ext>
                </a:extLst>
              </a:tr>
              <a:tr h="494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klasy pierwszej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1115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72.4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675595"/>
                  </a:ext>
                </a:extLst>
              </a:tr>
              <a:tr h="494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klasy ostatniej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425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27.6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537855"/>
                  </a:ext>
                </a:extLst>
              </a:tr>
              <a:tr h="494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2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>
                          <a:solidFill>
                            <a:schemeClr val="tx1"/>
                          </a:solidFill>
                          <a:effectLst/>
                        </a:rPr>
                        <a:t>1540</a:t>
                      </a:r>
                      <a:endParaRPr lang="pl-PL" sz="2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144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704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CDD2077-AD80-4683-88BD-6871A0992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102" y="690465"/>
            <a:ext cx="7501811" cy="615821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pl-PL" sz="2800" b="1" dirty="0"/>
              <a:t>BADANI UCZNIOWIE WG TYPÓW SZKÓŁ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F9A909A-0524-4D46-9228-25E4159D3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3102" y="1688841"/>
            <a:ext cx="7576457" cy="4114800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/>
          <a:lstStyle/>
          <a:p>
            <a:endParaRPr lang="pl-PL" dirty="0"/>
          </a:p>
        </p:txBody>
      </p:sp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29E6490A-A1D4-49F1-8AD6-21521FFB34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7040707"/>
              </p:ext>
            </p:extLst>
          </p:nvPr>
        </p:nvGraphicFramePr>
        <p:xfrm>
          <a:off x="1203649" y="1943100"/>
          <a:ext cx="5654351" cy="34779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5028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DDE96D9-E044-4744-9E25-127F1BE5D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45233"/>
            <a:ext cx="6858000" cy="1254967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Autofit/>
          </a:bodyPr>
          <a:lstStyle/>
          <a:p>
            <a:r>
              <a:rPr lang="pl-PL" sz="2800" b="1" dirty="0"/>
              <a:t>BADANI UCZNIOWIE WG SZKÓŁ PONADPODSTAWOWYCH POWIATU JAROSŁAWSKIEGO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0AEFC02E-6FF8-4191-88B3-F250CBF72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1828800"/>
            <a:ext cx="6858000" cy="4488024"/>
          </a:xfrm>
        </p:spPr>
        <p:txBody>
          <a:bodyPr/>
          <a:lstStyle/>
          <a:p>
            <a:endParaRPr lang="pl-PL" dirty="0"/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F8829654-29B6-4507-8772-5D1E4CE432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221285"/>
              </p:ext>
            </p:extLst>
          </p:nvPr>
        </p:nvGraphicFramePr>
        <p:xfrm>
          <a:off x="327545" y="1828800"/>
          <a:ext cx="8396577" cy="45849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279">
                  <a:extLst>
                    <a:ext uri="{9D8B030D-6E8A-4147-A177-3AD203B41FA5}">
                      <a16:colId xmlns:a16="http://schemas.microsoft.com/office/drawing/2014/main" val="3420591565"/>
                    </a:ext>
                  </a:extLst>
                </a:gridCol>
                <a:gridCol w="2970655">
                  <a:extLst>
                    <a:ext uri="{9D8B030D-6E8A-4147-A177-3AD203B41FA5}">
                      <a16:colId xmlns:a16="http://schemas.microsoft.com/office/drawing/2014/main" val="1791206552"/>
                    </a:ext>
                  </a:extLst>
                </a:gridCol>
                <a:gridCol w="1688278">
                  <a:extLst>
                    <a:ext uri="{9D8B030D-6E8A-4147-A177-3AD203B41FA5}">
                      <a16:colId xmlns:a16="http://schemas.microsoft.com/office/drawing/2014/main" val="1070855219"/>
                    </a:ext>
                  </a:extLst>
                </a:gridCol>
                <a:gridCol w="1688278">
                  <a:extLst>
                    <a:ext uri="{9D8B030D-6E8A-4147-A177-3AD203B41FA5}">
                      <a16:colId xmlns:a16="http://schemas.microsoft.com/office/drawing/2014/main" val="486339994"/>
                    </a:ext>
                  </a:extLst>
                </a:gridCol>
                <a:gridCol w="1691087">
                  <a:extLst>
                    <a:ext uri="{9D8B030D-6E8A-4147-A177-3AD203B41FA5}">
                      <a16:colId xmlns:a16="http://schemas.microsoft.com/office/drawing/2014/main" val="4060069922"/>
                    </a:ext>
                  </a:extLst>
                </a:gridCol>
              </a:tblGrid>
              <a:tr h="106930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Lp.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Nazwa szkoły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liczba uczniów z klasy pierwszej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liczba uczniów z klasy ostatniej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% wszystkich uczniów klas pierwszych i ostatnich w szkole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8818092"/>
                  </a:ext>
                </a:extLst>
              </a:tr>
              <a:tr h="2250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I Liceum Ogólnokształcące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173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72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54.4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4899419"/>
                  </a:ext>
                </a:extLst>
              </a:tr>
              <a:tr h="4604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2.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Zespół Szkół Budowalnych i Ogólnokształcących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118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39.0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0090980"/>
                  </a:ext>
                </a:extLst>
              </a:tr>
              <a:tr h="4604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3.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Zespół Szkół Drogowo-Geodezyjnych i Licealnych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184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72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60.0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17507"/>
                  </a:ext>
                </a:extLst>
              </a:tr>
              <a:tr h="4604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4.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Zespół Szkół Ekonomicznych i Ogólnokształcących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152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91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92.0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999042"/>
                  </a:ext>
                </a:extLst>
              </a:tr>
              <a:tr h="2250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5.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Zespół Szkół Innowacyjnych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67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31.9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413217"/>
                  </a:ext>
                </a:extLst>
              </a:tr>
              <a:tr h="4604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6.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Zespół Szkół Spożywczych i Biznesowych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211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50.8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399660"/>
                  </a:ext>
                </a:extLst>
              </a:tr>
              <a:tr h="4604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7.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Zespół Szkół Technicznych i Ogólnokształcących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154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42.5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46847"/>
                  </a:ext>
                </a:extLst>
              </a:tr>
              <a:tr h="5453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8.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Zespół Szkół Zawodowych i Rolniczych w Radymnie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62.1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3794343"/>
                  </a:ext>
                </a:extLst>
              </a:tr>
              <a:tr h="20622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1115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425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51.6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580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73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A3732B-C8E8-4980-A0DB-3EF8A72FFE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289" y="251927"/>
            <a:ext cx="8817427" cy="625151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Autofit/>
          </a:bodyPr>
          <a:lstStyle/>
          <a:p>
            <a:r>
              <a:rPr lang="pl-PL" sz="2400" b="1" dirty="0"/>
              <a:t>CZYNNIKI WPŁYWAJĄCE NA WYBÓR SZKOŁY ZE WZGLĘDU NA KLASĘ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9CC1A60-DB3D-47DC-AF07-3BCC6E125E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298" y="970383"/>
            <a:ext cx="8845420" cy="5635689"/>
          </a:xfrm>
        </p:spPr>
        <p:txBody>
          <a:bodyPr/>
          <a:lstStyle/>
          <a:p>
            <a:endParaRPr lang="pl-PL" dirty="0"/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98912EAF-93A7-4382-909F-893B301F86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820734"/>
              </p:ext>
            </p:extLst>
          </p:nvPr>
        </p:nvGraphicFramePr>
        <p:xfrm>
          <a:off x="177282" y="970383"/>
          <a:ext cx="8789435" cy="56356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171">
                  <a:extLst>
                    <a:ext uri="{9D8B030D-6E8A-4147-A177-3AD203B41FA5}">
                      <a16:colId xmlns:a16="http://schemas.microsoft.com/office/drawing/2014/main" val="3248438049"/>
                    </a:ext>
                  </a:extLst>
                </a:gridCol>
                <a:gridCol w="2607152">
                  <a:extLst>
                    <a:ext uri="{9D8B030D-6E8A-4147-A177-3AD203B41FA5}">
                      <a16:colId xmlns:a16="http://schemas.microsoft.com/office/drawing/2014/main" val="347610039"/>
                    </a:ext>
                  </a:extLst>
                </a:gridCol>
                <a:gridCol w="982531">
                  <a:extLst>
                    <a:ext uri="{9D8B030D-6E8A-4147-A177-3AD203B41FA5}">
                      <a16:colId xmlns:a16="http://schemas.microsoft.com/office/drawing/2014/main" val="4137043726"/>
                    </a:ext>
                  </a:extLst>
                </a:gridCol>
                <a:gridCol w="741020">
                  <a:extLst>
                    <a:ext uri="{9D8B030D-6E8A-4147-A177-3AD203B41FA5}">
                      <a16:colId xmlns:a16="http://schemas.microsoft.com/office/drawing/2014/main" val="64172327"/>
                    </a:ext>
                  </a:extLst>
                </a:gridCol>
                <a:gridCol w="924336">
                  <a:extLst>
                    <a:ext uri="{9D8B030D-6E8A-4147-A177-3AD203B41FA5}">
                      <a16:colId xmlns:a16="http://schemas.microsoft.com/office/drawing/2014/main" val="279846621"/>
                    </a:ext>
                  </a:extLst>
                </a:gridCol>
                <a:gridCol w="741991">
                  <a:extLst>
                    <a:ext uri="{9D8B030D-6E8A-4147-A177-3AD203B41FA5}">
                      <a16:colId xmlns:a16="http://schemas.microsoft.com/office/drawing/2014/main" val="573583852"/>
                    </a:ext>
                  </a:extLst>
                </a:gridCol>
                <a:gridCol w="765269">
                  <a:extLst>
                    <a:ext uri="{9D8B030D-6E8A-4147-A177-3AD203B41FA5}">
                      <a16:colId xmlns:a16="http://schemas.microsoft.com/office/drawing/2014/main" val="3171096219"/>
                    </a:ext>
                  </a:extLst>
                </a:gridCol>
                <a:gridCol w="730351">
                  <a:extLst>
                    <a:ext uri="{9D8B030D-6E8A-4147-A177-3AD203B41FA5}">
                      <a16:colId xmlns:a16="http://schemas.microsoft.com/office/drawing/2014/main" val="296531693"/>
                    </a:ext>
                  </a:extLst>
                </a:gridCol>
                <a:gridCol w="818614">
                  <a:extLst>
                    <a:ext uri="{9D8B030D-6E8A-4147-A177-3AD203B41FA5}">
                      <a16:colId xmlns:a16="http://schemas.microsoft.com/office/drawing/2014/main" val="3884720270"/>
                    </a:ext>
                  </a:extLst>
                </a:gridCol>
              </a:tblGrid>
              <a:tr h="6040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Lp.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Czynniki wpływające na wybór szkoły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klasa pierwsza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ranga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klasa ostatnia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ranga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suma rang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miejsce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7393604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własne zainteresowania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554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141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695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478621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dobra opinia uczniów o szkole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435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119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554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2-3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5954947"/>
                  </a:ext>
                </a:extLst>
              </a:tr>
              <a:tr h="6040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perspektywa pracy po ukończeniu szkoły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480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111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594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2-3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3831015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bliskość miejsca zamieszkania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284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128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2-3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412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7443174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przypadek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192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128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2-3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320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10.5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202014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klimat szkoły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355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442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6-7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50665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poziom nauczania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358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86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444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6-7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222762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przyszłe zarobki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398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453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285480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dotychczasowe oceny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187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61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248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597775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namowa koleżanek/kolegów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133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210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19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154035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dobra zdawalność na studia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166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209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610823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działania promocyjne szkoły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80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54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134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7329905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tradycje rodzinne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91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120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219021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presja rodziny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34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94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543257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zmianowość nauki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701014"/>
                  </a:ext>
                </a:extLst>
              </a:tr>
              <a:tr h="2951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czynniki zdrowotne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39848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254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DDE96D9-E044-4744-9E25-127F1BE5D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45234"/>
            <a:ext cx="6858000" cy="821094"/>
          </a:xfrm>
          <a:solidFill>
            <a:schemeClr val="accent2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Autofit/>
          </a:bodyPr>
          <a:lstStyle/>
          <a:p>
            <a:r>
              <a:rPr lang="pl-PL" sz="2800" b="1" dirty="0"/>
              <a:t>CZYNNIKI WPŁYWAJĄCE NA WYBÓR SZKOŁY WG KLAS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0AEFC02E-6FF8-4191-88B3-F250CBF72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273" y="1446245"/>
            <a:ext cx="8845421" cy="4870579"/>
          </a:xfrm>
        </p:spPr>
        <p:txBody>
          <a:bodyPr/>
          <a:lstStyle/>
          <a:p>
            <a:endParaRPr lang="pl-PL" dirty="0"/>
          </a:p>
        </p:txBody>
      </p:sp>
      <p:graphicFrame>
        <p:nvGraphicFramePr>
          <p:cNvPr id="6" name="Wykres 5">
            <a:extLst>
              <a:ext uri="{FF2B5EF4-FFF2-40B4-BE49-F238E27FC236}">
                <a16:creationId xmlns:a16="http://schemas.microsoft.com/office/drawing/2014/main" id="{ECC4048C-47BE-4F54-8625-5ADBD22EE2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6075545"/>
              </p:ext>
            </p:extLst>
          </p:nvPr>
        </p:nvGraphicFramePr>
        <p:xfrm>
          <a:off x="205273" y="1282890"/>
          <a:ext cx="8845421" cy="5213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152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69BBD915-F03C-4314-BAEE-82D06A460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629" y="186614"/>
            <a:ext cx="8854753" cy="503852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Autofit/>
          </a:bodyPr>
          <a:lstStyle/>
          <a:p>
            <a:r>
              <a:rPr lang="pl-PL" sz="2400" b="1" dirty="0"/>
              <a:t>ŹRÓDŁA INFORMACJI O SZKOLE WG KLAS</a:t>
            </a:r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54900DC0-FB92-4BBE-BBC4-EF80C15344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214195"/>
              </p:ext>
            </p:extLst>
          </p:nvPr>
        </p:nvGraphicFramePr>
        <p:xfrm>
          <a:off x="204280" y="1007708"/>
          <a:ext cx="8781099" cy="55487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9099">
                  <a:extLst>
                    <a:ext uri="{9D8B030D-6E8A-4147-A177-3AD203B41FA5}">
                      <a16:colId xmlns:a16="http://schemas.microsoft.com/office/drawing/2014/main" val="4020322930"/>
                    </a:ext>
                  </a:extLst>
                </a:gridCol>
                <a:gridCol w="2806531">
                  <a:extLst>
                    <a:ext uri="{9D8B030D-6E8A-4147-A177-3AD203B41FA5}">
                      <a16:colId xmlns:a16="http://schemas.microsoft.com/office/drawing/2014/main" val="3907067332"/>
                    </a:ext>
                  </a:extLst>
                </a:gridCol>
                <a:gridCol w="790027">
                  <a:extLst>
                    <a:ext uri="{9D8B030D-6E8A-4147-A177-3AD203B41FA5}">
                      <a16:colId xmlns:a16="http://schemas.microsoft.com/office/drawing/2014/main" val="1727784886"/>
                    </a:ext>
                  </a:extLst>
                </a:gridCol>
                <a:gridCol w="790907">
                  <a:extLst>
                    <a:ext uri="{9D8B030D-6E8A-4147-A177-3AD203B41FA5}">
                      <a16:colId xmlns:a16="http://schemas.microsoft.com/office/drawing/2014/main" val="1355622957"/>
                    </a:ext>
                  </a:extLst>
                </a:gridCol>
                <a:gridCol w="790907">
                  <a:extLst>
                    <a:ext uri="{9D8B030D-6E8A-4147-A177-3AD203B41FA5}">
                      <a16:colId xmlns:a16="http://schemas.microsoft.com/office/drawing/2014/main" val="581189192"/>
                    </a:ext>
                  </a:extLst>
                </a:gridCol>
                <a:gridCol w="790907">
                  <a:extLst>
                    <a:ext uri="{9D8B030D-6E8A-4147-A177-3AD203B41FA5}">
                      <a16:colId xmlns:a16="http://schemas.microsoft.com/office/drawing/2014/main" val="3318689440"/>
                    </a:ext>
                  </a:extLst>
                </a:gridCol>
                <a:gridCol w="790907">
                  <a:extLst>
                    <a:ext uri="{9D8B030D-6E8A-4147-A177-3AD203B41FA5}">
                      <a16:colId xmlns:a16="http://schemas.microsoft.com/office/drawing/2014/main" val="3862518535"/>
                    </a:ext>
                  </a:extLst>
                </a:gridCol>
                <a:gridCol w="790907">
                  <a:extLst>
                    <a:ext uri="{9D8B030D-6E8A-4147-A177-3AD203B41FA5}">
                      <a16:colId xmlns:a16="http://schemas.microsoft.com/office/drawing/2014/main" val="3632322263"/>
                    </a:ext>
                  </a:extLst>
                </a:gridCol>
                <a:gridCol w="790907">
                  <a:extLst>
                    <a:ext uri="{9D8B030D-6E8A-4147-A177-3AD203B41FA5}">
                      <a16:colId xmlns:a16="http://schemas.microsoft.com/office/drawing/2014/main" val="1808060875"/>
                    </a:ext>
                  </a:extLst>
                </a:gridCol>
              </a:tblGrid>
              <a:tr h="10633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Lp.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Źródło informacji o szkole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klasa pier-wsza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ranga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klasa ostat-nia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ranga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suma rang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miejsce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3486887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err="1">
                          <a:solidFill>
                            <a:schemeClr val="tx1"/>
                          </a:solidFill>
                          <a:effectLst/>
                        </a:rPr>
                        <a:t>internet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789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235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1024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15250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koleżanki/koledzy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576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203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779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6720679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rodzina-rodzeństwo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390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496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3-5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5468798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drzwi otwarte szkoły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241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157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398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3-5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288912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uczniowie danej szkoły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385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114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499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3-5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228729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strona internetowa szkoły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409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508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681927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ulotki informacyjne o szkole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227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329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5729255"/>
                  </a:ext>
                </a:extLst>
              </a:tr>
              <a:tr h="7035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wizyty przedstawicieli szkół i prelekcje o szkole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51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153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7175527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wychowawcy i nauczyciele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159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10-11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182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18.5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7919074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doradcy zawodowi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73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10-11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96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20.5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8863499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Biuletyn Informacyjny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39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67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8766718"/>
                  </a:ext>
                </a:extLst>
              </a:tr>
              <a:tr h="343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reklamy w mediach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48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63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5923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73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DDE96D9-E044-4744-9E25-127F1BE5D5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45234"/>
            <a:ext cx="6858000" cy="606488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Autofit/>
          </a:bodyPr>
          <a:lstStyle/>
          <a:p>
            <a:r>
              <a:rPr lang="pl-PL" sz="2800" b="1" dirty="0"/>
              <a:t>ŹRÓDŁA INFORMACJI O SZKOLE WG KLAS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0AEFC02E-6FF8-4191-88B3-F250CBF72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273" y="1343608"/>
            <a:ext cx="8845421" cy="4973216"/>
          </a:xfrm>
        </p:spPr>
        <p:txBody>
          <a:bodyPr/>
          <a:lstStyle/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  <a:p>
            <a:endParaRPr lang="pl-PL" dirty="0"/>
          </a:p>
        </p:txBody>
      </p:sp>
      <p:graphicFrame>
        <p:nvGraphicFramePr>
          <p:cNvPr id="11" name="Wykres 10">
            <a:extLst>
              <a:ext uri="{FF2B5EF4-FFF2-40B4-BE49-F238E27FC236}">
                <a16:creationId xmlns:a16="http://schemas.microsoft.com/office/drawing/2014/main" id="{8FA86785-E3D2-47C2-B63D-B9CDC90281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039638"/>
              </p:ext>
            </p:extLst>
          </p:nvPr>
        </p:nvGraphicFramePr>
        <p:xfrm>
          <a:off x="1143000" y="1343608"/>
          <a:ext cx="6937310" cy="52531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3171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253AC32B-E8C6-44DF-842F-659A95BB30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991945"/>
              </p:ext>
            </p:extLst>
          </p:nvPr>
        </p:nvGraphicFramePr>
        <p:xfrm>
          <a:off x="653142" y="867747"/>
          <a:ext cx="8220267" cy="51411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0847">
                  <a:extLst>
                    <a:ext uri="{9D8B030D-6E8A-4147-A177-3AD203B41FA5}">
                      <a16:colId xmlns:a16="http://schemas.microsoft.com/office/drawing/2014/main" val="3848073257"/>
                    </a:ext>
                  </a:extLst>
                </a:gridCol>
                <a:gridCol w="2776493">
                  <a:extLst>
                    <a:ext uri="{9D8B030D-6E8A-4147-A177-3AD203B41FA5}">
                      <a16:colId xmlns:a16="http://schemas.microsoft.com/office/drawing/2014/main" val="2910066424"/>
                    </a:ext>
                  </a:extLst>
                </a:gridCol>
                <a:gridCol w="800847">
                  <a:extLst>
                    <a:ext uri="{9D8B030D-6E8A-4147-A177-3AD203B41FA5}">
                      <a16:colId xmlns:a16="http://schemas.microsoft.com/office/drawing/2014/main" val="897935007"/>
                    </a:ext>
                  </a:extLst>
                </a:gridCol>
                <a:gridCol w="800847">
                  <a:extLst>
                    <a:ext uri="{9D8B030D-6E8A-4147-A177-3AD203B41FA5}">
                      <a16:colId xmlns:a16="http://schemas.microsoft.com/office/drawing/2014/main" val="1118425612"/>
                    </a:ext>
                  </a:extLst>
                </a:gridCol>
                <a:gridCol w="800847">
                  <a:extLst>
                    <a:ext uri="{9D8B030D-6E8A-4147-A177-3AD203B41FA5}">
                      <a16:colId xmlns:a16="http://schemas.microsoft.com/office/drawing/2014/main" val="1975119875"/>
                    </a:ext>
                  </a:extLst>
                </a:gridCol>
                <a:gridCol w="800847">
                  <a:extLst>
                    <a:ext uri="{9D8B030D-6E8A-4147-A177-3AD203B41FA5}">
                      <a16:colId xmlns:a16="http://schemas.microsoft.com/office/drawing/2014/main" val="2383328293"/>
                    </a:ext>
                  </a:extLst>
                </a:gridCol>
                <a:gridCol w="800847">
                  <a:extLst>
                    <a:ext uri="{9D8B030D-6E8A-4147-A177-3AD203B41FA5}">
                      <a16:colId xmlns:a16="http://schemas.microsoft.com/office/drawing/2014/main" val="4247097666"/>
                    </a:ext>
                  </a:extLst>
                </a:gridCol>
                <a:gridCol w="638692">
                  <a:extLst>
                    <a:ext uri="{9D8B030D-6E8A-4147-A177-3AD203B41FA5}">
                      <a16:colId xmlns:a16="http://schemas.microsoft.com/office/drawing/2014/main" val="3349405255"/>
                    </a:ext>
                  </a:extLst>
                </a:gridCol>
              </a:tblGrid>
              <a:tr h="568317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Lp.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Z kim uczniowie podejmowali decyzję o wyborze szkoły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klasy pierwsze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klasy ostatnie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1143778"/>
                  </a:ext>
                </a:extLst>
              </a:tr>
              <a:tr h="1162947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liczba ucz-</a:t>
                      </a:r>
                      <a:r>
                        <a:rPr lang="pl-PL" sz="1600" dirty="0" err="1">
                          <a:solidFill>
                            <a:schemeClr val="tx1"/>
                          </a:solidFill>
                          <a:effectLst/>
                        </a:rPr>
                        <a:t>niów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liczba ucz-</a:t>
                      </a:r>
                      <a:r>
                        <a:rPr lang="pl-PL" sz="1600" dirty="0" err="1">
                          <a:solidFill>
                            <a:schemeClr val="tx1"/>
                          </a:solidFill>
                          <a:effectLst/>
                        </a:rPr>
                        <a:t>niów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liczba ucz-</a:t>
                      </a:r>
                      <a:r>
                        <a:rPr lang="pl-PL" sz="1600" dirty="0" err="1">
                          <a:solidFill>
                            <a:schemeClr val="tx1"/>
                          </a:solidFill>
                          <a:effectLst/>
                        </a:rPr>
                        <a:t>niów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%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29986"/>
                  </a:ext>
                </a:extLst>
              </a:tr>
              <a:tr h="5683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1.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samodzielnie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286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38.5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652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82.6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938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61.3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035259"/>
                  </a:ext>
                </a:extLst>
              </a:tr>
              <a:tr h="5683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2.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wspólnie z rodzicami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370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49.9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12.1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465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30.4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5482201"/>
                  </a:ext>
                </a:extLst>
              </a:tr>
              <a:tr h="5683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3.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wspólnie z rodzeństwem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3.0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0.8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1.8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312450"/>
                  </a:ext>
                </a:extLst>
              </a:tr>
              <a:tr h="5683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4.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rodzice sami zadecydowali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1.3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0.9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1.1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3829739"/>
                  </a:ext>
                </a:extLst>
              </a:tr>
              <a:tr h="5683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5.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wspólnie z koleżankami/kolegami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7.3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3.6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5.4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3360672"/>
                  </a:ext>
                </a:extLst>
              </a:tr>
              <a:tr h="56831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742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788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1530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0317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010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Wykres 1">
            <a:extLst>
              <a:ext uri="{FF2B5EF4-FFF2-40B4-BE49-F238E27FC236}">
                <a16:creationId xmlns:a16="http://schemas.microsoft.com/office/drawing/2014/main" id="{CE8040B0-5B89-4ED0-8C61-17C84B827D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3399962"/>
              </p:ext>
            </p:extLst>
          </p:nvPr>
        </p:nvGraphicFramePr>
        <p:xfrm>
          <a:off x="979713" y="485193"/>
          <a:ext cx="7632441" cy="5728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9971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5A3732B-C8E8-4980-A0DB-3EF8A72FFE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289" y="251927"/>
            <a:ext cx="8817427" cy="625151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Autofit/>
          </a:bodyPr>
          <a:lstStyle/>
          <a:p>
            <a:r>
              <a:rPr lang="pl-PL" sz="2400" b="1" dirty="0"/>
              <a:t>POZIOM ZADOWOLENIA Z WYBORU SZKOŁY ZE WZGLĘDU NA KLASĘ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A140B883-886D-4DAA-B29D-2EC3DD2578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6347449"/>
              </p:ext>
            </p:extLst>
          </p:nvPr>
        </p:nvGraphicFramePr>
        <p:xfrm>
          <a:off x="335902" y="1026367"/>
          <a:ext cx="8630815" cy="52717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6341">
                  <a:extLst>
                    <a:ext uri="{9D8B030D-6E8A-4147-A177-3AD203B41FA5}">
                      <a16:colId xmlns:a16="http://schemas.microsoft.com/office/drawing/2014/main" val="1150358291"/>
                    </a:ext>
                  </a:extLst>
                </a:gridCol>
                <a:gridCol w="1243025">
                  <a:extLst>
                    <a:ext uri="{9D8B030D-6E8A-4147-A177-3AD203B41FA5}">
                      <a16:colId xmlns:a16="http://schemas.microsoft.com/office/drawing/2014/main" val="110514605"/>
                    </a:ext>
                  </a:extLst>
                </a:gridCol>
                <a:gridCol w="1289931">
                  <a:extLst>
                    <a:ext uri="{9D8B030D-6E8A-4147-A177-3AD203B41FA5}">
                      <a16:colId xmlns:a16="http://schemas.microsoft.com/office/drawing/2014/main" val="3962488032"/>
                    </a:ext>
                  </a:extLst>
                </a:gridCol>
                <a:gridCol w="1125759">
                  <a:extLst>
                    <a:ext uri="{9D8B030D-6E8A-4147-A177-3AD203B41FA5}">
                      <a16:colId xmlns:a16="http://schemas.microsoft.com/office/drawing/2014/main" val="1982439791"/>
                    </a:ext>
                  </a:extLst>
                </a:gridCol>
                <a:gridCol w="1125759">
                  <a:extLst>
                    <a:ext uri="{9D8B030D-6E8A-4147-A177-3AD203B41FA5}">
                      <a16:colId xmlns:a16="http://schemas.microsoft.com/office/drawing/2014/main" val="1468225811"/>
                    </a:ext>
                  </a:extLst>
                </a:gridCol>
              </a:tblGrid>
              <a:tr h="12165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Poziom zadowolenia/niezadowolenia z wyboru szkoły?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klasa pierwsza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klasa ostatnia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% odpowiedzi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145468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 (niezadowolenie)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5.1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05381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2.0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347759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5.4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076371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5.1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0221683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146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9.5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6970227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153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9.9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627634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217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271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17.6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086970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250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315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20.5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7826838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164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192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12.45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1157612"/>
                  </a:ext>
                </a:extLst>
              </a:tr>
              <a:tr h="4055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 (bardzo duże zadowolenie)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164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192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12.45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3190655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F2F03050-626E-4E7C-812B-41B54919D9D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20650" y="3656970"/>
            <a:ext cx="3775393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altLang="pl-PL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</a:t>
            </a:r>
            <a:endParaRPr kumimoji="0" lang="pl-PL" altLang="pl-PL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617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>
            <a:extLst>
              <a:ext uri="{FF2B5EF4-FFF2-40B4-BE49-F238E27FC236}">
                <a16:creationId xmlns:a16="http://schemas.microsoft.com/office/drawing/2014/main" id="{DE2BB093-96F1-447F-AC49-E65C05159EA7}"/>
              </a:ext>
            </a:extLst>
          </p:cNvPr>
          <p:cNvSpPr/>
          <p:nvPr/>
        </p:nvSpPr>
        <p:spPr>
          <a:xfrm>
            <a:off x="522515" y="830425"/>
            <a:ext cx="8248262" cy="241014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Średnia arytmetyczna ważona klas pierwszych wynosi </a:t>
            </a:r>
            <a:r>
              <a:rPr lang="pl-PL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7.22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l-PL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Średnia arytmetyczna ważona klas ostatnich wynosi </a:t>
            </a:r>
            <a:r>
              <a:rPr lang="pl-PL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5.55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l-PL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Średnia arytmetyczna ważona wszystkich uczniów wynosi </a:t>
            </a:r>
            <a:r>
              <a:rPr lang="pl-PL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6.76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l-PL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l-PL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Wykres 4">
            <a:extLst>
              <a:ext uri="{FF2B5EF4-FFF2-40B4-BE49-F238E27FC236}">
                <a16:creationId xmlns:a16="http://schemas.microsoft.com/office/drawing/2014/main" id="{3B544CEF-ECEA-4114-9013-45699CE44A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249159"/>
              </p:ext>
            </p:extLst>
          </p:nvPr>
        </p:nvGraphicFramePr>
        <p:xfrm>
          <a:off x="979713" y="2827175"/>
          <a:ext cx="7304477" cy="37788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0260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328FA07A-AAFC-4547-B840-ECC5F4876B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524022"/>
              </p:ext>
            </p:extLst>
          </p:nvPr>
        </p:nvGraphicFramePr>
        <p:xfrm>
          <a:off x="503853" y="653142"/>
          <a:ext cx="8005666" cy="556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56281">
                  <a:extLst>
                    <a:ext uri="{9D8B030D-6E8A-4147-A177-3AD203B41FA5}">
                      <a16:colId xmlns:a16="http://schemas.microsoft.com/office/drawing/2014/main" val="1912955818"/>
                    </a:ext>
                  </a:extLst>
                </a:gridCol>
                <a:gridCol w="1170541">
                  <a:extLst>
                    <a:ext uri="{9D8B030D-6E8A-4147-A177-3AD203B41FA5}">
                      <a16:colId xmlns:a16="http://schemas.microsoft.com/office/drawing/2014/main" val="665518940"/>
                    </a:ext>
                  </a:extLst>
                </a:gridCol>
                <a:gridCol w="1233249">
                  <a:extLst>
                    <a:ext uri="{9D8B030D-6E8A-4147-A177-3AD203B41FA5}">
                      <a16:colId xmlns:a16="http://schemas.microsoft.com/office/drawing/2014/main" val="1377507194"/>
                    </a:ext>
                  </a:extLst>
                </a:gridCol>
                <a:gridCol w="1254152">
                  <a:extLst>
                    <a:ext uri="{9D8B030D-6E8A-4147-A177-3AD203B41FA5}">
                      <a16:colId xmlns:a16="http://schemas.microsoft.com/office/drawing/2014/main" val="2289070424"/>
                    </a:ext>
                  </a:extLst>
                </a:gridCol>
                <a:gridCol w="1191443">
                  <a:extLst>
                    <a:ext uri="{9D8B030D-6E8A-4147-A177-3AD203B41FA5}">
                      <a16:colId xmlns:a16="http://schemas.microsoft.com/office/drawing/2014/main" val="4273753688"/>
                    </a:ext>
                  </a:extLst>
                </a:gridCol>
              </a:tblGrid>
              <a:tr h="12768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Poziom zadowolenia/niezadowolenia z wyboru szkoły?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branżowa szkoła I stopnia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liceum </a:t>
                      </a:r>
                      <a:r>
                        <a:rPr lang="pl-PL" sz="1600" dirty="0" err="1">
                          <a:solidFill>
                            <a:schemeClr val="tx1"/>
                          </a:solidFill>
                          <a:effectLst/>
                        </a:rPr>
                        <a:t>ogólno</a:t>
                      </a: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-kształcące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technikum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922234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 (niezadowolenie)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2544818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497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732384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701510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146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012362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64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153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4032592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103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141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271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2528113"/>
                  </a:ext>
                </a:extLst>
              </a:tr>
              <a:tr h="45576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37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130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148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315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825941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29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75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88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192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8804867"/>
                  </a:ext>
                </a:extLst>
              </a:tr>
              <a:tr h="4256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10 (bardzo duże zadowolenie)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48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52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92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solidFill>
                            <a:schemeClr val="tx1"/>
                          </a:solidFill>
                          <a:effectLst/>
                        </a:rPr>
                        <a:t>192</a:t>
                      </a:r>
                      <a:endParaRPr lang="pl-PL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66155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821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>
            <a:extLst>
              <a:ext uri="{FF2B5EF4-FFF2-40B4-BE49-F238E27FC236}">
                <a16:creationId xmlns:a16="http://schemas.microsoft.com/office/drawing/2014/main" id="{1C7DF3FD-B160-40E3-A5F4-CA0F2D35C0CD}"/>
              </a:ext>
            </a:extLst>
          </p:cNvPr>
          <p:cNvSpPr/>
          <p:nvPr/>
        </p:nvSpPr>
        <p:spPr>
          <a:xfrm>
            <a:off x="429208" y="401217"/>
            <a:ext cx="8341568" cy="15681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Średnie zadowolenie w szkole branżowej wynosi </a:t>
            </a:r>
            <a:r>
              <a:rPr lang="pl-PL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7.6</a:t>
            </a:r>
            <a:endParaRPr lang="pl-PL" sz="1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liceum ogólnokształcącym średnie zadowolenie wynosi </a:t>
            </a:r>
            <a:r>
              <a:rPr lang="pl-PL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6.7</a:t>
            </a:r>
            <a:endParaRPr lang="pl-PL" sz="1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l-PL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 technikum średnie zadowolenie z wyboru szkoły wynosi </a:t>
            </a:r>
            <a:r>
              <a:rPr lang="pl-PL" sz="1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6.6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l-P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Wykres 2">
            <a:extLst>
              <a:ext uri="{FF2B5EF4-FFF2-40B4-BE49-F238E27FC236}">
                <a16:creationId xmlns:a16="http://schemas.microsoft.com/office/drawing/2014/main" id="{4A76B786-6B8F-4CC6-8E76-699290FFC6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3808102"/>
              </p:ext>
            </p:extLst>
          </p:nvPr>
        </p:nvGraphicFramePr>
        <p:xfrm>
          <a:off x="746450" y="1922106"/>
          <a:ext cx="7707086" cy="4646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2723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39A56F24-D3E9-44A7-937A-B561206741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601910"/>
              </p:ext>
            </p:extLst>
          </p:nvPr>
        </p:nvGraphicFramePr>
        <p:xfrm>
          <a:off x="419878" y="167951"/>
          <a:ext cx="8509518" cy="23606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84503">
                  <a:extLst>
                    <a:ext uri="{9D8B030D-6E8A-4147-A177-3AD203B41FA5}">
                      <a16:colId xmlns:a16="http://schemas.microsoft.com/office/drawing/2014/main" val="4000713146"/>
                    </a:ext>
                  </a:extLst>
                </a:gridCol>
                <a:gridCol w="1001024">
                  <a:extLst>
                    <a:ext uri="{9D8B030D-6E8A-4147-A177-3AD203B41FA5}">
                      <a16:colId xmlns:a16="http://schemas.microsoft.com/office/drawing/2014/main" val="2319565347"/>
                    </a:ext>
                  </a:extLst>
                </a:gridCol>
                <a:gridCol w="1001024">
                  <a:extLst>
                    <a:ext uri="{9D8B030D-6E8A-4147-A177-3AD203B41FA5}">
                      <a16:colId xmlns:a16="http://schemas.microsoft.com/office/drawing/2014/main" val="4290292373"/>
                    </a:ext>
                  </a:extLst>
                </a:gridCol>
                <a:gridCol w="1001992">
                  <a:extLst>
                    <a:ext uri="{9D8B030D-6E8A-4147-A177-3AD203B41FA5}">
                      <a16:colId xmlns:a16="http://schemas.microsoft.com/office/drawing/2014/main" val="1907630946"/>
                    </a:ext>
                  </a:extLst>
                </a:gridCol>
                <a:gridCol w="1001992">
                  <a:extLst>
                    <a:ext uri="{9D8B030D-6E8A-4147-A177-3AD203B41FA5}">
                      <a16:colId xmlns:a16="http://schemas.microsoft.com/office/drawing/2014/main" val="449419774"/>
                    </a:ext>
                  </a:extLst>
                </a:gridCol>
                <a:gridCol w="1001992">
                  <a:extLst>
                    <a:ext uri="{9D8B030D-6E8A-4147-A177-3AD203B41FA5}">
                      <a16:colId xmlns:a16="http://schemas.microsoft.com/office/drawing/2014/main" val="2217512556"/>
                    </a:ext>
                  </a:extLst>
                </a:gridCol>
                <a:gridCol w="916991">
                  <a:extLst>
                    <a:ext uri="{9D8B030D-6E8A-4147-A177-3AD203B41FA5}">
                      <a16:colId xmlns:a16="http://schemas.microsoft.com/office/drawing/2014/main" val="4113370234"/>
                    </a:ext>
                  </a:extLst>
                </a:gridCol>
              </a:tblGrid>
              <a:tr h="227856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Gdybyś jeszcze raz miała/miał wybrać szkołę: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Klasa pierwsza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Klasa ostatnia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solidFill>
                            <a:schemeClr val="tx1"/>
                          </a:solidFill>
                          <a:effectLst/>
                        </a:rPr>
                        <a:t>Razem </a:t>
                      </a:r>
                      <a:endParaRPr lang="pl-PL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2590448"/>
                  </a:ext>
                </a:extLst>
              </a:tr>
              <a:tr h="46629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Liczba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%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Liczba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%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Liczba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%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1531829"/>
                  </a:ext>
                </a:extLst>
              </a:tr>
              <a:tr h="5597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wybrałabym/wybrałbym tę samą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677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60.7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158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37.2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835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54.2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436519"/>
                  </a:ext>
                </a:extLst>
              </a:tr>
              <a:tr h="55970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dokonałabym/dokonałbym innego wyboru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173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15.5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172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40.5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345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22.4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8723945"/>
                  </a:ext>
                </a:extLst>
              </a:tr>
              <a:tr h="2735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nie mam zdania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265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23,8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95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22.3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360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23.4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423478"/>
                  </a:ext>
                </a:extLst>
              </a:tr>
              <a:tr h="2735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solidFill>
                            <a:schemeClr val="tx1"/>
                          </a:solidFill>
                          <a:effectLst/>
                        </a:rPr>
                        <a:t>Razem </a:t>
                      </a:r>
                      <a:endParaRPr lang="pl-PL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1115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425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1540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278293"/>
                  </a:ext>
                </a:extLst>
              </a:tr>
            </a:tbl>
          </a:graphicData>
        </a:graphic>
      </p:graphicFrame>
      <p:graphicFrame>
        <p:nvGraphicFramePr>
          <p:cNvPr id="3" name="Wykres 2">
            <a:extLst>
              <a:ext uri="{FF2B5EF4-FFF2-40B4-BE49-F238E27FC236}">
                <a16:creationId xmlns:a16="http://schemas.microsoft.com/office/drawing/2014/main" id="{6AADF25E-27F0-4A20-865E-FE74485122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9935675"/>
              </p:ext>
            </p:extLst>
          </p:nvPr>
        </p:nvGraphicFramePr>
        <p:xfrm>
          <a:off x="419878" y="2659224"/>
          <a:ext cx="8509518" cy="403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2286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F4245A83-3DBA-4922-934A-A1D4896D47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206428"/>
              </p:ext>
            </p:extLst>
          </p:nvPr>
        </p:nvGraphicFramePr>
        <p:xfrm>
          <a:off x="186613" y="93306"/>
          <a:ext cx="8789437" cy="27295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22806">
                  <a:extLst>
                    <a:ext uri="{9D8B030D-6E8A-4147-A177-3AD203B41FA5}">
                      <a16:colId xmlns:a16="http://schemas.microsoft.com/office/drawing/2014/main" val="3455676124"/>
                    </a:ext>
                  </a:extLst>
                </a:gridCol>
                <a:gridCol w="823456">
                  <a:extLst>
                    <a:ext uri="{9D8B030D-6E8A-4147-A177-3AD203B41FA5}">
                      <a16:colId xmlns:a16="http://schemas.microsoft.com/office/drawing/2014/main" val="149882274"/>
                    </a:ext>
                  </a:extLst>
                </a:gridCol>
                <a:gridCol w="823456">
                  <a:extLst>
                    <a:ext uri="{9D8B030D-6E8A-4147-A177-3AD203B41FA5}">
                      <a16:colId xmlns:a16="http://schemas.microsoft.com/office/drawing/2014/main" val="1745628798"/>
                    </a:ext>
                  </a:extLst>
                </a:gridCol>
                <a:gridCol w="823456">
                  <a:extLst>
                    <a:ext uri="{9D8B030D-6E8A-4147-A177-3AD203B41FA5}">
                      <a16:colId xmlns:a16="http://schemas.microsoft.com/office/drawing/2014/main" val="1328047693"/>
                    </a:ext>
                  </a:extLst>
                </a:gridCol>
                <a:gridCol w="829985">
                  <a:extLst>
                    <a:ext uri="{9D8B030D-6E8A-4147-A177-3AD203B41FA5}">
                      <a16:colId xmlns:a16="http://schemas.microsoft.com/office/drawing/2014/main" val="1528936052"/>
                    </a:ext>
                  </a:extLst>
                </a:gridCol>
                <a:gridCol w="829985">
                  <a:extLst>
                    <a:ext uri="{9D8B030D-6E8A-4147-A177-3AD203B41FA5}">
                      <a16:colId xmlns:a16="http://schemas.microsoft.com/office/drawing/2014/main" val="1900977898"/>
                    </a:ext>
                  </a:extLst>
                </a:gridCol>
                <a:gridCol w="660257">
                  <a:extLst>
                    <a:ext uri="{9D8B030D-6E8A-4147-A177-3AD203B41FA5}">
                      <a16:colId xmlns:a16="http://schemas.microsoft.com/office/drawing/2014/main" val="2153729936"/>
                    </a:ext>
                  </a:extLst>
                </a:gridCol>
                <a:gridCol w="788018">
                  <a:extLst>
                    <a:ext uri="{9D8B030D-6E8A-4147-A177-3AD203B41FA5}">
                      <a16:colId xmlns:a16="http://schemas.microsoft.com/office/drawing/2014/main" val="3902141064"/>
                    </a:ext>
                  </a:extLst>
                </a:gridCol>
                <a:gridCol w="788018">
                  <a:extLst>
                    <a:ext uri="{9D8B030D-6E8A-4147-A177-3AD203B41FA5}">
                      <a16:colId xmlns:a16="http://schemas.microsoft.com/office/drawing/2014/main" val="1139137763"/>
                    </a:ext>
                  </a:extLst>
                </a:gridCol>
              </a:tblGrid>
              <a:tr h="457777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Gdybyś jeszcze raz miała/miał wybrać szkołę: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solidFill>
                            <a:schemeClr val="tx1"/>
                          </a:solidFill>
                          <a:effectLst/>
                        </a:rPr>
                        <a:t>branżowa szkoła I stopnia</a:t>
                      </a:r>
                      <a:endParaRPr lang="pl-PL" sz="1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solidFill>
                            <a:schemeClr val="tx1"/>
                          </a:solidFill>
                          <a:effectLst/>
                        </a:rPr>
                        <a:t>liceum ogólno-kształcące</a:t>
                      </a:r>
                      <a:endParaRPr lang="pl-PL" sz="1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>
                          <a:solidFill>
                            <a:schemeClr val="tx1"/>
                          </a:solidFill>
                          <a:effectLst/>
                        </a:rPr>
                        <a:t>technikum</a:t>
                      </a:r>
                      <a:endParaRPr lang="pl-PL" sz="14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8326338"/>
                  </a:ext>
                </a:extLst>
              </a:tr>
              <a:tr h="576398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Liczba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%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Liczba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%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Liczba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% ucz-</a:t>
                      </a:r>
                      <a:r>
                        <a:rPr lang="pl-PL" sz="1400" b="1" dirty="0" err="1">
                          <a:solidFill>
                            <a:schemeClr val="tx1"/>
                          </a:solidFill>
                          <a:effectLst/>
                        </a:rPr>
                        <a:t>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Liczba ucz-</a:t>
                      </a:r>
                      <a:r>
                        <a:rPr lang="pl-PL" sz="1400" b="1" dirty="0" err="1">
                          <a:solidFill>
                            <a:schemeClr val="tx1"/>
                          </a:solidFill>
                          <a:effectLst/>
                        </a:rPr>
                        <a:t>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% uczniów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2763985"/>
                  </a:ext>
                </a:extLst>
              </a:tr>
              <a:tr h="6918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dokonałabym/dokonałbym innego wyboru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31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16.8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126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22.1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188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23.9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345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22.4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8845237"/>
                  </a:ext>
                </a:extLst>
              </a:tr>
              <a:tr h="4577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wybrałabym/wybrałbym tę samą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112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60.5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314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55.2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409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52.1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835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54.2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9701673"/>
                  </a:ext>
                </a:extLst>
              </a:tr>
              <a:tr h="223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nie mam zdania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42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22.7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129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22.7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189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24.0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360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23.4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282471"/>
                  </a:ext>
                </a:extLst>
              </a:tr>
              <a:tr h="223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razem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185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569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786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1540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solidFill>
                            <a:schemeClr val="tx1"/>
                          </a:solidFill>
                          <a:effectLst/>
                        </a:rPr>
                        <a:t>100.0</a:t>
                      </a:r>
                      <a:endParaRPr lang="pl-PL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429829"/>
                  </a:ext>
                </a:extLst>
              </a:tr>
            </a:tbl>
          </a:graphicData>
        </a:graphic>
      </p:graphicFrame>
      <p:graphicFrame>
        <p:nvGraphicFramePr>
          <p:cNvPr id="3" name="Wykres 2">
            <a:extLst>
              <a:ext uri="{FF2B5EF4-FFF2-40B4-BE49-F238E27FC236}">
                <a16:creationId xmlns:a16="http://schemas.microsoft.com/office/drawing/2014/main" id="{FFEDC058-55D6-42E7-BEDB-04241CBCC0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95184315"/>
              </p:ext>
            </p:extLst>
          </p:nvPr>
        </p:nvGraphicFramePr>
        <p:xfrm>
          <a:off x="1651518" y="2901820"/>
          <a:ext cx="5800841" cy="3862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1597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800</TotalTime>
  <Words>938</Words>
  <Application>Microsoft Office PowerPoint</Application>
  <PresentationFormat>Pokaz na ekranie (4:3)</PresentationFormat>
  <Paragraphs>612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2" baseType="lpstr">
      <vt:lpstr>Arial</vt:lpstr>
      <vt:lpstr>Arial Narrow</vt:lpstr>
      <vt:lpstr>Calibri</vt:lpstr>
      <vt:lpstr>Calibri Light</vt:lpstr>
      <vt:lpstr>Times New Roman</vt:lpstr>
      <vt:lpstr>Motyw pakietu Office</vt:lpstr>
      <vt:lpstr>Prezentacja programu PowerPoint</vt:lpstr>
      <vt:lpstr>BADANI UCZNIOWIE WG KLAS</vt:lpstr>
      <vt:lpstr>BADANI UCZNIOWIE WG TYPÓW SZKÓŁ</vt:lpstr>
      <vt:lpstr>BADANI UCZNIOWIE WG SZKÓŁ PONADPODSTAWOWYCH POWIATU JAROSŁAWSKIEGO</vt:lpstr>
      <vt:lpstr>CZYNNIKI WPŁYWAJĄCE NA WYBÓR SZKOŁY ZE WZGLĘDU NA KLASĘ</vt:lpstr>
      <vt:lpstr>CZYNNIKI WPŁYWAJĄCE NA WYBÓR SZKOŁY WG KLAS</vt:lpstr>
      <vt:lpstr>ŹRÓDŁA INFORMACJI O SZKOLE WG KLAS</vt:lpstr>
      <vt:lpstr>ŹRÓDŁA INFORMACJI O SZKOLE WG KLAS</vt:lpstr>
      <vt:lpstr>Prezentacja programu PowerPoint</vt:lpstr>
      <vt:lpstr>Prezentacja programu PowerPoint</vt:lpstr>
      <vt:lpstr>POZIOM ZADOWOLENIA Z WYBORU SZKOŁY ZE WZGLĘDU NA KLASĘ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Nic nie jest szczególnie trudne do zrobienia, jeśli tylko rozłożyć to na etapy</dc:title>
  <dc:creator>Marta Kurpiel</dc:creator>
  <cp:lastModifiedBy>Marta</cp:lastModifiedBy>
  <cp:revision>114</cp:revision>
  <dcterms:created xsi:type="dcterms:W3CDTF">2021-09-23T12:20:51Z</dcterms:created>
  <dcterms:modified xsi:type="dcterms:W3CDTF">2023-02-14T17:12:03Z</dcterms:modified>
</cp:coreProperties>
</file>